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1"/>
  </p:notesMasterIdLst>
  <p:sldIdLst>
    <p:sldId id="256" r:id="rId2"/>
    <p:sldId id="292" r:id="rId3"/>
    <p:sldId id="259" r:id="rId4"/>
    <p:sldId id="264" r:id="rId5"/>
    <p:sldId id="265" r:id="rId6"/>
    <p:sldId id="257" r:id="rId7"/>
    <p:sldId id="266" r:id="rId8"/>
    <p:sldId id="267" r:id="rId9"/>
    <p:sldId id="268" r:id="rId10"/>
    <p:sldId id="269" r:id="rId11"/>
    <p:sldId id="271" r:id="rId12"/>
    <p:sldId id="294" r:id="rId13"/>
    <p:sldId id="291" r:id="rId14"/>
    <p:sldId id="258" r:id="rId15"/>
    <p:sldId id="261" r:id="rId16"/>
    <p:sldId id="260" r:id="rId17"/>
    <p:sldId id="262" r:id="rId18"/>
    <p:sldId id="263" r:id="rId19"/>
    <p:sldId id="288" r:id="rId20"/>
    <p:sldId id="272" r:id="rId21"/>
    <p:sldId id="273" r:id="rId22"/>
    <p:sldId id="274" r:id="rId23"/>
    <p:sldId id="275" r:id="rId24"/>
    <p:sldId id="276" r:id="rId25"/>
    <p:sldId id="277" r:id="rId26"/>
    <p:sldId id="278" r:id="rId27"/>
    <p:sldId id="293" r:id="rId28"/>
    <p:sldId id="280" r:id="rId29"/>
    <p:sldId id="279" r:id="rId30"/>
    <p:sldId id="281" r:id="rId31"/>
    <p:sldId id="289" r:id="rId32"/>
    <p:sldId id="282" r:id="rId33"/>
    <p:sldId id="283" r:id="rId34"/>
    <p:sldId id="284" r:id="rId35"/>
    <p:sldId id="285" r:id="rId36"/>
    <p:sldId id="286" r:id="rId37"/>
    <p:sldId id="287" r:id="rId38"/>
    <p:sldId id="270" r:id="rId39"/>
    <p:sldId id="29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0B4E51-CE4B-459F-B135-FD6E69331727}"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97B8F039-D28C-4DFD-BF82-2C8249ECFEBC}">
      <dgm:prSet/>
      <dgm:spPr/>
      <dgm:t>
        <a:bodyPr/>
        <a:lstStyle/>
        <a:p>
          <a:r>
            <a:rPr lang="en-US"/>
            <a:t>Feature Selection</a:t>
          </a:r>
        </a:p>
      </dgm:t>
    </dgm:pt>
    <dgm:pt modelId="{3F42B9D1-3461-4A19-866E-7B48DCE3C90E}" type="parTrans" cxnId="{18918C12-DE90-47E6-8928-7094E58427FF}">
      <dgm:prSet/>
      <dgm:spPr/>
      <dgm:t>
        <a:bodyPr/>
        <a:lstStyle/>
        <a:p>
          <a:endParaRPr lang="en-US"/>
        </a:p>
      </dgm:t>
    </dgm:pt>
    <dgm:pt modelId="{283FED77-8628-4E54-B6E7-F42392C59040}" type="sibTrans" cxnId="{18918C12-DE90-47E6-8928-7094E58427FF}">
      <dgm:prSet/>
      <dgm:spPr/>
      <dgm:t>
        <a:bodyPr/>
        <a:lstStyle/>
        <a:p>
          <a:endParaRPr lang="en-US"/>
        </a:p>
      </dgm:t>
    </dgm:pt>
    <dgm:pt modelId="{C348BFC1-BFE9-4FF4-8147-F3584D70D945}">
      <dgm:prSet/>
      <dgm:spPr/>
      <dgm:t>
        <a:bodyPr/>
        <a:lstStyle/>
        <a:p>
          <a:r>
            <a:rPr lang="en-US"/>
            <a:t>Information Gain</a:t>
          </a:r>
        </a:p>
      </dgm:t>
    </dgm:pt>
    <dgm:pt modelId="{FFEC6190-4184-4861-9C3A-3D9E7565FE11}" type="parTrans" cxnId="{4DF2C6E8-95BD-4A67-AB95-56F377985EC3}">
      <dgm:prSet/>
      <dgm:spPr/>
      <dgm:t>
        <a:bodyPr/>
        <a:lstStyle/>
        <a:p>
          <a:endParaRPr lang="en-US"/>
        </a:p>
      </dgm:t>
    </dgm:pt>
    <dgm:pt modelId="{3497A051-F876-438C-A3D2-93BFEF037191}" type="sibTrans" cxnId="{4DF2C6E8-95BD-4A67-AB95-56F377985EC3}">
      <dgm:prSet/>
      <dgm:spPr/>
      <dgm:t>
        <a:bodyPr/>
        <a:lstStyle/>
        <a:p>
          <a:endParaRPr lang="en-US"/>
        </a:p>
      </dgm:t>
    </dgm:pt>
    <dgm:pt modelId="{E70C99BF-128F-4CFB-AF41-C94584671D06}">
      <dgm:prSet/>
      <dgm:spPr/>
      <dgm:t>
        <a:bodyPr/>
        <a:lstStyle/>
        <a:p>
          <a:r>
            <a:rPr lang="en-US"/>
            <a:t>Correlation Coefficient </a:t>
          </a:r>
        </a:p>
      </dgm:t>
    </dgm:pt>
    <dgm:pt modelId="{CED667A2-FAE0-4D43-AFBF-374104AFF32D}" type="parTrans" cxnId="{42AAD836-C661-4D92-9EE3-B97171DB8891}">
      <dgm:prSet/>
      <dgm:spPr/>
      <dgm:t>
        <a:bodyPr/>
        <a:lstStyle/>
        <a:p>
          <a:endParaRPr lang="en-US"/>
        </a:p>
      </dgm:t>
    </dgm:pt>
    <dgm:pt modelId="{BE1C64E4-A223-4EC7-86A3-DD63EAA6B060}" type="sibTrans" cxnId="{42AAD836-C661-4D92-9EE3-B97171DB8891}">
      <dgm:prSet/>
      <dgm:spPr/>
      <dgm:t>
        <a:bodyPr/>
        <a:lstStyle/>
        <a:p>
          <a:endParaRPr lang="en-US"/>
        </a:p>
      </dgm:t>
    </dgm:pt>
    <dgm:pt modelId="{A3E52BBF-F3F7-4D64-A300-B6AC271AC937}">
      <dgm:prSet/>
      <dgm:spPr/>
      <dgm:t>
        <a:bodyPr/>
        <a:lstStyle/>
        <a:p>
          <a:r>
            <a:rPr lang="en-US"/>
            <a:t>Dimensionality Reduction</a:t>
          </a:r>
        </a:p>
      </dgm:t>
    </dgm:pt>
    <dgm:pt modelId="{3190296B-2BD8-4D24-9F22-1DE82E2A6F74}" type="parTrans" cxnId="{A9DAE293-0260-4E05-80FD-6E890069C224}">
      <dgm:prSet/>
      <dgm:spPr/>
      <dgm:t>
        <a:bodyPr/>
        <a:lstStyle/>
        <a:p>
          <a:endParaRPr lang="en-US"/>
        </a:p>
      </dgm:t>
    </dgm:pt>
    <dgm:pt modelId="{569908D9-7C7D-4C49-95A0-3C4F602D4402}" type="sibTrans" cxnId="{A9DAE293-0260-4E05-80FD-6E890069C224}">
      <dgm:prSet/>
      <dgm:spPr/>
      <dgm:t>
        <a:bodyPr/>
        <a:lstStyle/>
        <a:p>
          <a:endParaRPr lang="en-US"/>
        </a:p>
      </dgm:t>
    </dgm:pt>
    <dgm:pt modelId="{6DD3B7A5-F981-4AAC-B9CA-F6BA32B0363D}">
      <dgm:prSet/>
      <dgm:spPr/>
      <dgm:t>
        <a:bodyPr/>
        <a:lstStyle/>
        <a:p>
          <a:r>
            <a:rPr lang="en-US"/>
            <a:t>Principal Component Analysis</a:t>
          </a:r>
        </a:p>
      </dgm:t>
    </dgm:pt>
    <dgm:pt modelId="{29DA04D2-0E27-44E6-87F2-830EB16DF723}" type="parTrans" cxnId="{033BE38A-CD5D-42EB-95B8-717FBC585CCC}">
      <dgm:prSet/>
      <dgm:spPr/>
      <dgm:t>
        <a:bodyPr/>
        <a:lstStyle/>
        <a:p>
          <a:endParaRPr lang="en-US"/>
        </a:p>
      </dgm:t>
    </dgm:pt>
    <dgm:pt modelId="{BAC08090-859E-40D5-9AD7-A2C3AEDD3517}" type="sibTrans" cxnId="{033BE38A-CD5D-42EB-95B8-717FBC585CCC}">
      <dgm:prSet/>
      <dgm:spPr/>
      <dgm:t>
        <a:bodyPr/>
        <a:lstStyle/>
        <a:p>
          <a:endParaRPr lang="en-US"/>
        </a:p>
      </dgm:t>
    </dgm:pt>
    <dgm:pt modelId="{AB05B383-24C7-463F-ABBF-E6036573BA9B}">
      <dgm:prSet/>
      <dgm:spPr/>
      <dgm:t>
        <a:bodyPr/>
        <a:lstStyle/>
        <a:p>
          <a:r>
            <a:rPr lang="en-US"/>
            <a:t>Linear Discriminant Analysis</a:t>
          </a:r>
        </a:p>
      </dgm:t>
    </dgm:pt>
    <dgm:pt modelId="{FC12CDED-403B-4758-8CE1-2D9E38DFD881}" type="parTrans" cxnId="{C353129B-F5C6-40A6-8E3F-02E4C328F592}">
      <dgm:prSet/>
      <dgm:spPr/>
      <dgm:t>
        <a:bodyPr/>
        <a:lstStyle/>
        <a:p>
          <a:endParaRPr lang="en-US"/>
        </a:p>
      </dgm:t>
    </dgm:pt>
    <dgm:pt modelId="{769895B8-0EF5-4135-94B1-B439BF4D776F}" type="sibTrans" cxnId="{C353129B-F5C6-40A6-8E3F-02E4C328F592}">
      <dgm:prSet/>
      <dgm:spPr/>
      <dgm:t>
        <a:bodyPr/>
        <a:lstStyle/>
        <a:p>
          <a:endParaRPr lang="en-US"/>
        </a:p>
      </dgm:t>
    </dgm:pt>
    <dgm:pt modelId="{B44A94F2-6868-4FD5-ACCB-1A887CAFC398}" type="pres">
      <dgm:prSet presAssocID="{E20B4E51-CE4B-459F-B135-FD6E69331727}" presName="Name0" presStyleCnt="0">
        <dgm:presLayoutVars>
          <dgm:dir/>
          <dgm:animLvl val="lvl"/>
          <dgm:resizeHandles val="exact"/>
        </dgm:presLayoutVars>
      </dgm:prSet>
      <dgm:spPr/>
    </dgm:pt>
    <dgm:pt modelId="{5DEDAFDF-3D03-4F5D-8162-CC1122E627ED}" type="pres">
      <dgm:prSet presAssocID="{97B8F039-D28C-4DFD-BF82-2C8249ECFEBC}" presName="composite" presStyleCnt="0"/>
      <dgm:spPr/>
    </dgm:pt>
    <dgm:pt modelId="{91E26272-4B1B-4354-BB08-A1CBF9CFEFFA}" type="pres">
      <dgm:prSet presAssocID="{97B8F039-D28C-4DFD-BF82-2C8249ECFEBC}" presName="parTx" presStyleLbl="alignNode1" presStyleIdx="0" presStyleCnt="2">
        <dgm:presLayoutVars>
          <dgm:chMax val="0"/>
          <dgm:chPref val="0"/>
          <dgm:bulletEnabled val="1"/>
        </dgm:presLayoutVars>
      </dgm:prSet>
      <dgm:spPr/>
    </dgm:pt>
    <dgm:pt modelId="{68074EC4-1497-4AF3-9F28-5500C5E109C7}" type="pres">
      <dgm:prSet presAssocID="{97B8F039-D28C-4DFD-BF82-2C8249ECFEBC}" presName="desTx" presStyleLbl="alignAccFollowNode1" presStyleIdx="0" presStyleCnt="2">
        <dgm:presLayoutVars>
          <dgm:bulletEnabled val="1"/>
        </dgm:presLayoutVars>
      </dgm:prSet>
      <dgm:spPr/>
    </dgm:pt>
    <dgm:pt modelId="{E94C5972-712F-4A0C-A976-A8B403B17B07}" type="pres">
      <dgm:prSet presAssocID="{283FED77-8628-4E54-B6E7-F42392C59040}" presName="space" presStyleCnt="0"/>
      <dgm:spPr/>
    </dgm:pt>
    <dgm:pt modelId="{9D765E16-F93C-41FF-B87F-7AABA7D72765}" type="pres">
      <dgm:prSet presAssocID="{A3E52BBF-F3F7-4D64-A300-B6AC271AC937}" presName="composite" presStyleCnt="0"/>
      <dgm:spPr/>
    </dgm:pt>
    <dgm:pt modelId="{628E2BC2-86F6-46B6-8867-6A22F7DB3A59}" type="pres">
      <dgm:prSet presAssocID="{A3E52BBF-F3F7-4D64-A300-B6AC271AC937}" presName="parTx" presStyleLbl="alignNode1" presStyleIdx="1" presStyleCnt="2">
        <dgm:presLayoutVars>
          <dgm:chMax val="0"/>
          <dgm:chPref val="0"/>
          <dgm:bulletEnabled val="1"/>
        </dgm:presLayoutVars>
      </dgm:prSet>
      <dgm:spPr/>
    </dgm:pt>
    <dgm:pt modelId="{A8ACF3F0-503E-48DD-B6D8-2C0C89F71EE4}" type="pres">
      <dgm:prSet presAssocID="{A3E52BBF-F3F7-4D64-A300-B6AC271AC937}" presName="desTx" presStyleLbl="alignAccFollowNode1" presStyleIdx="1" presStyleCnt="2">
        <dgm:presLayoutVars>
          <dgm:bulletEnabled val="1"/>
        </dgm:presLayoutVars>
      </dgm:prSet>
      <dgm:spPr/>
    </dgm:pt>
  </dgm:ptLst>
  <dgm:cxnLst>
    <dgm:cxn modelId="{18918C12-DE90-47E6-8928-7094E58427FF}" srcId="{E20B4E51-CE4B-459F-B135-FD6E69331727}" destId="{97B8F039-D28C-4DFD-BF82-2C8249ECFEBC}" srcOrd="0" destOrd="0" parTransId="{3F42B9D1-3461-4A19-866E-7B48DCE3C90E}" sibTransId="{283FED77-8628-4E54-B6E7-F42392C59040}"/>
    <dgm:cxn modelId="{98B06B35-383B-4B23-BC9F-4C1F62DC0532}" type="presOf" srcId="{E20B4E51-CE4B-459F-B135-FD6E69331727}" destId="{B44A94F2-6868-4FD5-ACCB-1A887CAFC398}" srcOrd="0" destOrd="0" presId="urn:microsoft.com/office/officeart/2005/8/layout/hList1"/>
    <dgm:cxn modelId="{42AAD836-C661-4D92-9EE3-B97171DB8891}" srcId="{97B8F039-D28C-4DFD-BF82-2C8249ECFEBC}" destId="{E70C99BF-128F-4CFB-AF41-C94584671D06}" srcOrd="1" destOrd="0" parTransId="{CED667A2-FAE0-4D43-AFBF-374104AFF32D}" sibTransId="{BE1C64E4-A223-4EC7-86A3-DD63EAA6B060}"/>
    <dgm:cxn modelId="{EF5F143C-630B-4E8B-817B-09E6FF0A5B84}" type="presOf" srcId="{97B8F039-D28C-4DFD-BF82-2C8249ECFEBC}" destId="{91E26272-4B1B-4354-BB08-A1CBF9CFEFFA}" srcOrd="0" destOrd="0" presId="urn:microsoft.com/office/officeart/2005/8/layout/hList1"/>
    <dgm:cxn modelId="{52596968-3ABC-4CD5-BC4F-83CF5FBF0D68}" type="presOf" srcId="{AB05B383-24C7-463F-ABBF-E6036573BA9B}" destId="{A8ACF3F0-503E-48DD-B6D8-2C0C89F71EE4}" srcOrd="0" destOrd="1" presId="urn:microsoft.com/office/officeart/2005/8/layout/hList1"/>
    <dgm:cxn modelId="{545F4952-8B88-40C5-A249-5BF18754F2F3}" type="presOf" srcId="{C348BFC1-BFE9-4FF4-8147-F3584D70D945}" destId="{68074EC4-1497-4AF3-9F28-5500C5E109C7}" srcOrd="0" destOrd="0" presId="urn:microsoft.com/office/officeart/2005/8/layout/hList1"/>
    <dgm:cxn modelId="{033BE38A-CD5D-42EB-95B8-717FBC585CCC}" srcId="{A3E52BBF-F3F7-4D64-A300-B6AC271AC937}" destId="{6DD3B7A5-F981-4AAC-B9CA-F6BA32B0363D}" srcOrd="0" destOrd="0" parTransId="{29DA04D2-0E27-44E6-87F2-830EB16DF723}" sibTransId="{BAC08090-859E-40D5-9AD7-A2C3AEDD3517}"/>
    <dgm:cxn modelId="{A9DAE293-0260-4E05-80FD-6E890069C224}" srcId="{E20B4E51-CE4B-459F-B135-FD6E69331727}" destId="{A3E52BBF-F3F7-4D64-A300-B6AC271AC937}" srcOrd="1" destOrd="0" parTransId="{3190296B-2BD8-4D24-9F22-1DE82E2A6F74}" sibTransId="{569908D9-7C7D-4C49-95A0-3C4F602D4402}"/>
    <dgm:cxn modelId="{C353129B-F5C6-40A6-8E3F-02E4C328F592}" srcId="{A3E52BBF-F3F7-4D64-A300-B6AC271AC937}" destId="{AB05B383-24C7-463F-ABBF-E6036573BA9B}" srcOrd="1" destOrd="0" parTransId="{FC12CDED-403B-4758-8CE1-2D9E38DFD881}" sibTransId="{769895B8-0EF5-4135-94B1-B439BF4D776F}"/>
    <dgm:cxn modelId="{6B8BEFB4-52D2-4BB9-B9FC-33D1BCB79DBB}" type="presOf" srcId="{A3E52BBF-F3F7-4D64-A300-B6AC271AC937}" destId="{628E2BC2-86F6-46B6-8867-6A22F7DB3A59}" srcOrd="0" destOrd="0" presId="urn:microsoft.com/office/officeart/2005/8/layout/hList1"/>
    <dgm:cxn modelId="{4DF2C6E8-95BD-4A67-AB95-56F377985EC3}" srcId="{97B8F039-D28C-4DFD-BF82-2C8249ECFEBC}" destId="{C348BFC1-BFE9-4FF4-8147-F3584D70D945}" srcOrd="0" destOrd="0" parTransId="{FFEC6190-4184-4861-9C3A-3D9E7565FE11}" sibTransId="{3497A051-F876-438C-A3D2-93BFEF037191}"/>
    <dgm:cxn modelId="{188DF1F2-8F49-4041-9989-A0463934E343}" type="presOf" srcId="{6DD3B7A5-F981-4AAC-B9CA-F6BA32B0363D}" destId="{A8ACF3F0-503E-48DD-B6D8-2C0C89F71EE4}" srcOrd="0" destOrd="0" presId="urn:microsoft.com/office/officeart/2005/8/layout/hList1"/>
    <dgm:cxn modelId="{A64CD7FA-47FB-496A-B799-24DA27EC5A25}" type="presOf" srcId="{E70C99BF-128F-4CFB-AF41-C94584671D06}" destId="{68074EC4-1497-4AF3-9F28-5500C5E109C7}" srcOrd="0" destOrd="1" presId="urn:microsoft.com/office/officeart/2005/8/layout/hList1"/>
    <dgm:cxn modelId="{37DE6E18-11FD-4E3F-AE59-AE5B25B3A5E7}" type="presParOf" srcId="{B44A94F2-6868-4FD5-ACCB-1A887CAFC398}" destId="{5DEDAFDF-3D03-4F5D-8162-CC1122E627ED}" srcOrd="0" destOrd="0" presId="urn:microsoft.com/office/officeart/2005/8/layout/hList1"/>
    <dgm:cxn modelId="{18AB0BC7-FBBF-4AF7-980D-0387A9B566E1}" type="presParOf" srcId="{5DEDAFDF-3D03-4F5D-8162-CC1122E627ED}" destId="{91E26272-4B1B-4354-BB08-A1CBF9CFEFFA}" srcOrd="0" destOrd="0" presId="urn:microsoft.com/office/officeart/2005/8/layout/hList1"/>
    <dgm:cxn modelId="{86AA1079-370D-48A0-8A1B-C531F8FE2049}" type="presParOf" srcId="{5DEDAFDF-3D03-4F5D-8162-CC1122E627ED}" destId="{68074EC4-1497-4AF3-9F28-5500C5E109C7}" srcOrd="1" destOrd="0" presId="urn:microsoft.com/office/officeart/2005/8/layout/hList1"/>
    <dgm:cxn modelId="{84B9A08F-F063-48CF-BF0C-C04C6DD88044}" type="presParOf" srcId="{B44A94F2-6868-4FD5-ACCB-1A887CAFC398}" destId="{E94C5972-712F-4A0C-A976-A8B403B17B07}" srcOrd="1" destOrd="0" presId="urn:microsoft.com/office/officeart/2005/8/layout/hList1"/>
    <dgm:cxn modelId="{EEBE7063-279F-45E6-AA6D-AD0C633E0CEE}" type="presParOf" srcId="{B44A94F2-6868-4FD5-ACCB-1A887CAFC398}" destId="{9D765E16-F93C-41FF-B87F-7AABA7D72765}" srcOrd="2" destOrd="0" presId="urn:microsoft.com/office/officeart/2005/8/layout/hList1"/>
    <dgm:cxn modelId="{545B3EE6-F929-4B43-8C22-458B3BFB4E1B}" type="presParOf" srcId="{9D765E16-F93C-41FF-B87F-7AABA7D72765}" destId="{628E2BC2-86F6-46B6-8867-6A22F7DB3A59}" srcOrd="0" destOrd="0" presId="urn:microsoft.com/office/officeart/2005/8/layout/hList1"/>
    <dgm:cxn modelId="{53C4574C-78EE-4384-BEC9-96FF4EE47EA7}" type="presParOf" srcId="{9D765E16-F93C-41FF-B87F-7AABA7D72765}" destId="{A8ACF3F0-503E-48DD-B6D8-2C0C89F71EE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26272-4B1B-4354-BB08-A1CBF9CFEFFA}">
      <dsp:nvSpPr>
        <dsp:cNvPr id="0" name=""/>
        <dsp:cNvSpPr/>
      </dsp:nvSpPr>
      <dsp:spPr>
        <a:xfrm>
          <a:off x="52" y="169283"/>
          <a:ext cx="5056212" cy="12400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a:t>Feature Selection</a:t>
          </a:r>
        </a:p>
      </dsp:txBody>
      <dsp:txXfrm>
        <a:off x="52" y="169283"/>
        <a:ext cx="5056212" cy="1240021"/>
      </dsp:txXfrm>
    </dsp:sp>
    <dsp:sp modelId="{68074EC4-1497-4AF3-9F28-5500C5E109C7}">
      <dsp:nvSpPr>
        <dsp:cNvPr id="0" name=""/>
        <dsp:cNvSpPr/>
      </dsp:nvSpPr>
      <dsp:spPr>
        <a:xfrm>
          <a:off x="52" y="1409304"/>
          <a:ext cx="5056212" cy="24455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a:t>Information Gain</a:t>
          </a:r>
        </a:p>
        <a:p>
          <a:pPr marL="285750" lvl="1" indent="-285750" algn="l" defTabSz="1511300">
            <a:lnSpc>
              <a:spcPct val="90000"/>
            </a:lnSpc>
            <a:spcBef>
              <a:spcPct val="0"/>
            </a:spcBef>
            <a:spcAft>
              <a:spcPct val="15000"/>
            </a:spcAft>
            <a:buChar char="•"/>
          </a:pPr>
          <a:r>
            <a:rPr lang="en-US" sz="3400" kern="1200"/>
            <a:t>Correlation Coefficient </a:t>
          </a:r>
        </a:p>
      </dsp:txBody>
      <dsp:txXfrm>
        <a:off x="52" y="1409304"/>
        <a:ext cx="5056212" cy="2445537"/>
      </dsp:txXfrm>
    </dsp:sp>
    <dsp:sp modelId="{628E2BC2-86F6-46B6-8867-6A22F7DB3A59}">
      <dsp:nvSpPr>
        <dsp:cNvPr id="0" name=""/>
        <dsp:cNvSpPr/>
      </dsp:nvSpPr>
      <dsp:spPr>
        <a:xfrm>
          <a:off x="5764134" y="169283"/>
          <a:ext cx="5056212" cy="124002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a:t>Dimensionality Reduction</a:t>
          </a:r>
        </a:p>
      </dsp:txBody>
      <dsp:txXfrm>
        <a:off x="5764134" y="169283"/>
        <a:ext cx="5056212" cy="1240021"/>
      </dsp:txXfrm>
    </dsp:sp>
    <dsp:sp modelId="{A8ACF3F0-503E-48DD-B6D8-2C0C89F71EE4}">
      <dsp:nvSpPr>
        <dsp:cNvPr id="0" name=""/>
        <dsp:cNvSpPr/>
      </dsp:nvSpPr>
      <dsp:spPr>
        <a:xfrm>
          <a:off x="5764134" y="1409304"/>
          <a:ext cx="5056212" cy="24455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a:t>Principal Component Analysis</a:t>
          </a:r>
        </a:p>
        <a:p>
          <a:pPr marL="285750" lvl="1" indent="-285750" algn="l" defTabSz="1511300">
            <a:lnSpc>
              <a:spcPct val="90000"/>
            </a:lnSpc>
            <a:spcBef>
              <a:spcPct val="0"/>
            </a:spcBef>
            <a:spcAft>
              <a:spcPct val="15000"/>
            </a:spcAft>
            <a:buChar char="•"/>
          </a:pPr>
          <a:r>
            <a:rPr lang="en-US" sz="3400" kern="1200"/>
            <a:t>Linear Discriminant Analysis</a:t>
          </a:r>
        </a:p>
      </dsp:txBody>
      <dsp:txXfrm>
        <a:off x="5764134" y="1409304"/>
        <a:ext cx="5056212" cy="24455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8E622-E7C1-4BC4-AF80-9CFBBC886835}" type="datetimeFigureOut">
              <a:rPr lang="en-US" smtClean="0"/>
              <a:t>11/19/2023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988C7-E207-478D-9EC8-8F55EFB8B029}" type="slidenum">
              <a:rPr lang="en-US" smtClean="0"/>
              <a:t>‹#›</a:t>
            </a:fld>
            <a:endParaRPr lang="en-US"/>
          </a:p>
        </p:txBody>
      </p:sp>
    </p:spTree>
    <p:extLst>
      <p:ext uri="{BB962C8B-B14F-4D97-AF65-F5344CB8AC3E}">
        <p14:creationId xmlns:p14="http://schemas.microsoft.com/office/powerpoint/2010/main" val="4049813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C988C7-E207-478D-9EC8-8F55EFB8B029}" type="slidenum">
              <a:rPr lang="en-US" smtClean="0"/>
              <a:t>1</a:t>
            </a:fld>
            <a:endParaRPr lang="en-US"/>
          </a:p>
        </p:txBody>
      </p:sp>
    </p:spTree>
    <p:extLst>
      <p:ext uri="{BB962C8B-B14F-4D97-AF65-F5344CB8AC3E}">
        <p14:creationId xmlns:p14="http://schemas.microsoft.com/office/powerpoint/2010/main" val="4107585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610377AC-F41F-425A-BE37-6A738409F3DE}" type="datetimeFigureOut">
              <a:rPr lang="en-US" smtClean="0"/>
              <a:t>11/19/2023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290173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0377AC-F41F-425A-BE37-6A738409F3DE}"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4037543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10377AC-F41F-425A-BE37-6A738409F3DE}" type="datetimeFigureOut">
              <a:rPr lang="en-US" smtClean="0"/>
              <a:t>11/19/2023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3105879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10377AC-F41F-425A-BE37-6A738409F3DE}" type="datetimeFigureOut">
              <a:rPr lang="en-US" smtClean="0"/>
              <a:t>11/19/2023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5B9E110-1B3C-4A07-8444-36EA56132EA0}"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242708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10377AC-F41F-425A-BE37-6A738409F3DE}" type="datetimeFigureOut">
              <a:rPr lang="en-US" smtClean="0"/>
              <a:t>11/19/2023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1140492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10377AC-F41F-425A-BE37-6A738409F3DE}" type="datetimeFigureOut">
              <a:rPr lang="en-US" smtClean="0"/>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363292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10377AC-F41F-425A-BE37-6A738409F3DE}" type="datetimeFigureOut">
              <a:rPr lang="en-US" smtClean="0"/>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1824533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0377AC-F41F-425A-BE37-6A738409F3DE}"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21787892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10377AC-F41F-425A-BE37-6A738409F3DE}" type="datetimeFigureOut">
              <a:rPr lang="en-US" smtClean="0"/>
              <a:t>11/19/2023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1106026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0377AC-F41F-425A-BE37-6A738409F3DE}" type="datetimeFigureOut">
              <a:rPr lang="en-US" smtClean="0"/>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1654442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610377AC-F41F-425A-BE37-6A738409F3DE}" type="datetimeFigureOut">
              <a:rPr lang="en-US" smtClean="0"/>
              <a:t>11/19/2023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3700904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0377AC-F41F-425A-BE37-6A738409F3DE}"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2536091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0377AC-F41F-425A-BE37-6A738409F3DE}" type="datetimeFigureOut">
              <a:rPr lang="en-US" smtClean="0"/>
              <a:t>11/19/2023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211391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0377AC-F41F-425A-BE37-6A738409F3DE}" type="datetimeFigureOut">
              <a:rPr lang="en-US" smtClean="0"/>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1288889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0377AC-F41F-425A-BE37-6A738409F3DE}" type="datetimeFigureOut">
              <a:rPr lang="en-US" smtClean="0"/>
              <a:t>11/19/2023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1869578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0377AC-F41F-425A-BE37-6A738409F3DE}"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3750423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0377AC-F41F-425A-BE37-6A738409F3DE}" type="datetimeFigureOut">
              <a:rPr lang="en-US" smtClean="0"/>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B9E110-1B3C-4A07-8444-36EA56132EA0}" type="slidenum">
              <a:rPr lang="en-US" smtClean="0"/>
              <a:t>‹#›</a:t>
            </a:fld>
            <a:endParaRPr lang="en-US"/>
          </a:p>
        </p:txBody>
      </p:sp>
    </p:spTree>
    <p:extLst>
      <p:ext uri="{BB962C8B-B14F-4D97-AF65-F5344CB8AC3E}">
        <p14:creationId xmlns:p14="http://schemas.microsoft.com/office/powerpoint/2010/main" val="3748510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10377AC-F41F-425A-BE37-6A738409F3DE}" type="datetimeFigureOut">
              <a:rPr lang="en-US" smtClean="0"/>
              <a:t>11/19/2023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5B9E110-1B3C-4A07-8444-36EA56132EA0}" type="slidenum">
              <a:rPr lang="en-US" smtClean="0"/>
              <a:t>‹#›</a:t>
            </a:fld>
            <a:endParaRPr lang="en-US"/>
          </a:p>
        </p:txBody>
      </p:sp>
    </p:spTree>
    <p:extLst>
      <p:ext uri="{BB962C8B-B14F-4D97-AF65-F5344CB8AC3E}">
        <p14:creationId xmlns:p14="http://schemas.microsoft.com/office/powerpoint/2010/main" val="4274132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3.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3.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png"/><Relationship Id="rId5" Type="http://schemas.openxmlformats.org/officeDocument/2006/relationships/image" Target="../media/image25.jpeg"/><Relationship Id="rId4" Type="http://schemas.openxmlformats.org/officeDocument/2006/relationships/hyperlink" Target="http://localhost:8888/notebooks/Desktop/sem%203/ml-econ/video_presentation/PCA.ipynb#These-individuals-could-represent-unique-voting-blocs-or-have-voting-patterns-influenced-by-factors-such-as-specific-regional-issues,-individual-ideologies,-or-a-focus-on-a-particular-set-of-policies-that-differ-from-the-broader-party-lines." TargetMode="Externa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3.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9365B-A80B-8652-D3FE-B4623466790F}"/>
              </a:ext>
            </a:extLst>
          </p:cNvPr>
          <p:cNvSpPr>
            <a:spLocks noGrp="1"/>
          </p:cNvSpPr>
          <p:nvPr>
            <p:ph type="ctrTitle"/>
          </p:nvPr>
        </p:nvSpPr>
        <p:spPr/>
        <p:txBody>
          <a:bodyPr/>
          <a:lstStyle/>
          <a:p>
            <a:r>
              <a:rPr lang="en-US"/>
              <a:t>Principal Component Analysis</a:t>
            </a:r>
          </a:p>
        </p:txBody>
      </p:sp>
      <p:sp>
        <p:nvSpPr>
          <p:cNvPr id="3" name="Subtitle 2">
            <a:extLst>
              <a:ext uri="{FF2B5EF4-FFF2-40B4-BE49-F238E27FC236}">
                <a16:creationId xmlns:a16="http://schemas.microsoft.com/office/drawing/2014/main" id="{11BAF109-E1A2-4247-260A-540BE2A092C9}"/>
              </a:ext>
            </a:extLst>
          </p:cNvPr>
          <p:cNvSpPr>
            <a:spLocks noGrp="1"/>
          </p:cNvSpPr>
          <p:nvPr>
            <p:ph type="subTitle" idx="1"/>
          </p:nvPr>
        </p:nvSpPr>
        <p:spPr>
          <a:xfrm>
            <a:off x="1371600" y="3624803"/>
            <a:ext cx="9448800" cy="1832498"/>
          </a:xfrm>
        </p:spPr>
        <p:txBody>
          <a:bodyPr vert="horz" lIns="91440" tIns="45720" rIns="91440" bIns="45720" rtlCol="0" anchor="t">
            <a:normAutofit/>
          </a:bodyPr>
          <a:lstStyle/>
          <a:p>
            <a:r>
              <a:rPr lang="en-US" dirty="0"/>
              <a:t>Presented By:</a:t>
            </a:r>
          </a:p>
          <a:p>
            <a:pPr lvl="1"/>
            <a:r>
              <a:rPr lang="en-US" dirty="0"/>
              <a:t> Sumukha Sharma T.C.</a:t>
            </a:r>
          </a:p>
          <a:p>
            <a:pPr lvl="1"/>
            <a:r>
              <a:rPr lang="en-US" dirty="0"/>
              <a:t>Aaryan Agarwal</a:t>
            </a:r>
          </a:p>
          <a:p>
            <a:pPr lvl="1"/>
            <a:r>
              <a:rPr lang="en-US" dirty="0"/>
              <a:t>Prajwal Kaushal</a:t>
            </a:r>
          </a:p>
          <a:p>
            <a:endParaRPr lang="en-US" dirty="0"/>
          </a:p>
          <a:p>
            <a:endParaRPr lang="en-US" dirty="0"/>
          </a:p>
          <a:p>
            <a:endParaRPr lang="en-US" dirty="0"/>
          </a:p>
        </p:txBody>
      </p:sp>
      <p:pic>
        <p:nvPicPr>
          <p:cNvPr id="28" name="Audio 27">
            <a:hlinkClick r:id="" action="ppaction://media"/>
            <a:extLst>
              <a:ext uri="{FF2B5EF4-FFF2-40B4-BE49-F238E27FC236}">
                <a16:creationId xmlns:a16="http://schemas.microsoft.com/office/drawing/2014/main" id="{5813ACC9-CDCC-4E78-C9D6-DC2F5B2BC9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6563184"/>
      </p:ext>
    </p:extLst>
  </p:cSld>
  <p:clrMapOvr>
    <a:masterClrMapping/>
  </p:clrMapOvr>
  <mc:AlternateContent xmlns:mc="http://schemas.openxmlformats.org/markup-compatibility/2006">
    <mc:Choice xmlns:p14="http://schemas.microsoft.com/office/powerpoint/2010/main" Requires="p14">
      <p:transition spd="slow" p14:dur="2000" advTm="17550"/>
    </mc:Choice>
    <mc:Fallback>
      <p:transition spd="slow" advTm="17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B3DD6-0488-8115-3A34-DEF1A684D3AF}"/>
              </a:ext>
            </a:extLst>
          </p:cNvPr>
          <p:cNvSpPr>
            <a:spLocks noGrp="1"/>
          </p:cNvSpPr>
          <p:nvPr>
            <p:ph type="title"/>
          </p:nvPr>
        </p:nvSpPr>
        <p:spPr>
          <a:xfrm>
            <a:off x="1667523" y="764373"/>
            <a:ext cx="9838677" cy="1293028"/>
          </a:xfrm>
        </p:spPr>
        <p:txBody>
          <a:bodyPr/>
          <a:lstStyle/>
          <a:p>
            <a:r>
              <a:rPr lang="en-US"/>
              <a:t>Eigen VALUES AND EIGEN VECTORS</a:t>
            </a:r>
          </a:p>
        </p:txBody>
      </p:sp>
      <p:sp>
        <p:nvSpPr>
          <p:cNvPr id="6" name="Content Placeholder 5">
            <a:extLst>
              <a:ext uri="{FF2B5EF4-FFF2-40B4-BE49-F238E27FC236}">
                <a16:creationId xmlns:a16="http://schemas.microsoft.com/office/drawing/2014/main" id="{235196FF-AD62-622B-BE48-C3BDFA2B5362}"/>
              </a:ext>
            </a:extLst>
          </p:cNvPr>
          <p:cNvSpPr>
            <a:spLocks noGrp="1"/>
          </p:cNvSpPr>
          <p:nvPr>
            <p:ph idx="1"/>
          </p:nvPr>
        </p:nvSpPr>
        <p:spPr>
          <a:xfrm>
            <a:off x="685800" y="2194560"/>
            <a:ext cx="4606032" cy="4024125"/>
          </a:xfrm>
        </p:spPr>
        <p:txBody>
          <a:bodyPr vert="horz" lIns="91440" tIns="45720" rIns="91440" bIns="45720" rtlCol="0" anchor="t">
            <a:normAutofit/>
          </a:bodyPr>
          <a:lstStyle/>
          <a:p>
            <a:pPr>
              <a:lnSpc>
                <a:spcPct val="150000"/>
              </a:lnSpc>
            </a:pPr>
            <a:r>
              <a:rPr lang="en-US"/>
              <a:t>Eigen values and Eigen Vectors are the mathematical values obtained from the covariance table</a:t>
            </a:r>
          </a:p>
        </p:txBody>
      </p:sp>
      <p:pic>
        <p:nvPicPr>
          <p:cNvPr id="7" name="Picture 6" descr="Principal Component Analysis 4 Dummies: Eigenvectors, Eigenvalues and  Dimension Reduction – George Dallas">
            <a:extLst>
              <a:ext uri="{FF2B5EF4-FFF2-40B4-BE49-F238E27FC236}">
                <a16:creationId xmlns:a16="http://schemas.microsoft.com/office/drawing/2014/main" id="{A8B56662-D067-5F9F-474B-6A2EDB5E56E1}"/>
              </a:ext>
            </a:extLst>
          </p:cNvPr>
          <p:cNvPicPr>
            <a:picLocks noChangeAspect="1"/>
          </p:cNvPicPr>
          <p:nvPr/>
        </p:nvPicPr>
        <p:blipFill>
          <a:blip r:embed="rId4"/>
          <a:stretch>
            <a:fillRect/>
          </a:stretch>
        </p:blipFill>
        <p:spPr>
          <a:xfrm>
            <a:off x="5750232" y="2194911"/>
            <a:ext cx="5226543" cy="3318954"/>
          </a:xfrm>
          <a:prstGeom prst="rect">
            <a:avLst/>
          </a:prstGeom>
        </p:spPr>
      </p:pic>
      <p:pic>
        <p:nvPicPr>
          <p:cNvPr id="8" name="Audio 7">
            <a:hlinkClick r:id="" action="ppaction://media"/>
            <a:extLst>
              <a:ext uri="{FF2B5EF4-FFF2-40B4-BE49-F238E27FC236}">
                <a16:creationId xmlns:a16="http://schemas.microsoft.com/office/drawing/2014/main" id="{81444411-A4A4-BF3F-30F2-55709D3C74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5056537"/>
      </p:ext>
    </p:extLst>
  </p:cSld>
  <p:clrMapOvr>
    <a:masterClrMapping/>
  </p:clrMapOvr>
  <mc:AlternateContent xmlns:mc="http://schemas.openxmlformats.org/markup-compatibility/2006">
    <mc:Choice xmlns:p14="http://schemas.microsoft.com/office/powerpoint/2010/main" Requires="p14">
      <p:transition spd="slow" p14:dur="2000" advTm="30478"/>
    </mc:Choice>
    <mc:Fallback>
      <p:transition spd="slow" advTm="30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4CD1-A6B6-82FA-81DF-001C2B6CC44D}"/>
              </a:ext>
            </a:extLst>
          </p:cNvPr>
          <p:cNvSpPr>
            <a:spLocks noGrp="1"/>
          </p:cNvSpPr>
          <p:nvPr>
            <p:ph type="title"/>
          </p:nvPr>
        </p:nvSpPr>
        <p:spPr>
          <a:xfrm>
            <a:off x="683581" y="867946"/>
            <a:ext cx="10822619" cy="1293028"/>
          </a:xfrm>
        </p:spPr>
        <p:txBody>
          <a:bodyPr>
            <a:normAutofit/>
          </a:bodyPr>
          <a:lstStyle/>
          <a:p>
            <a:r>
              <a:rPr lang="en-US"/>
              <a:t>Selection of the PRINCIPAL COMPONENT</a:t>
            </a:r>
          </a:p>
        </p:txBody>
      </p:sp>
      <p:sp>
        <p:nvSpPr>
          <p:cNvPr id="3" name="Content Placeholder 2">
            <a:extLst>
              <a:ext uri="{FF2B5EF4-FFF2-40B4-BE49-F238E27FC236}">
                <a16:creationId xmlns:a16="http://schemas.microsoft.com/office/drawing/2014/main" id="{EF9D4B2A-4FF2-D23B-2AE1-277DE8A9352F}"/>
              </a:ext>
            </a:extLst>
          </p:cNvPr>
          <p:cNvSpPr>
            <a:spLocks noGrp="1"/>
          </p:cNvSpPr>
          <p:nvPr>
            <p:ph idx="1"/>
          </p:nvPr>
        </p:nvSpPr>
        <p:spPr>
          <a:xfrm>
            <a:off x="677333" y="2372113"/>
            <a:ext cx="5816600" cy="3846572"/>
          </a:xfrm>
        </p:spPr>
        <p:txBody>
          <a:bodyPr vert="horz" lIns="91440" tIns="45720" rIns="91440" bIns="45720" rtlCol="0" anchor="t">
            <a:normAutofit/>
          </a:bodyPr>
          <a:lstStyle/>
          <a:p>
            <a:pPr>
              <a:lnSpc>
                <a:spcPct val="150000"/>
              </a:lnSpc>
            </a:pPr>
            <a:r>
              <a:rPr lang="en-US"/>
              <a:t>The first principal component represents the maximum variance direction in the data</a:t>
            </a:r>
          </a:p>
          <a:p>
            <a:pPr>
              <a:lnSpc>
                <a:spcPct val="150000"/>
              </a:lnSpc>
            </a:pPr>
            <a:r>
              <a:rPr lang="en-US"/>
              <a:t>Second is the next direction of greatest variability</a:t>
            </a:r>
          </a:p>
        </p:txBody>
      </p:sp>
      <p:pic>
        <p:nvPicPr>
          <p:cNvPr id="4" name="Picture 3" descr="Principal Component Analysis (PCA) Explained | Built In">
            <a:extLst>
              <a:ext uri="{FF2B5EF4-FFF2-40B4-BE49-F238E27FC236}">
                <a16:creationId xmlns:a16="http://schemas.microsoft.com/office/drawing/2014/main" id="{110522C0-1220-F4B6-F1B2-F769615E1559}"/>
              </a:ext>
            </a:extLst>
          </p:cNvPr>
          <p:cNvPicPr>
            <a:picLocks noChangeAspect="1"/>
          </p:cNvPicPr>
          <p:nvPr/>
        </p:nvPicPr>
        <p:blipFill>
          <a:blip r:embed="rId4"/>
          <a:stretch>
            <a:fillRect/>
          </a:stretch>
        </p:blipFill>
        <p:spPr>
          <a:xfrm>
            <a:off x="6851835" y="4296576"/>
            <a:ext cx="4210482" cy="2498191"/>
          </a:xfrm>
          <a:prstGeom prst="rect">
            <a:avLst/>
          </a:prstGeom>
        </p:spPr>
      </p:pic>
      <p:pic>
        <p:nvPicPr>
          <p:cNvPr id="6" name="Picture 5" descr="A diagram of a graph&#10;&#10;Description automatically generated">
            <a:extLst>
              <a:ext uri="{FF2B5EF4-FFF2-40B4-BE49-F238E27FC236}">
                <a16:creationId xmlns:a16="http://schemas.microsoft.com/office/drawing/2014/main" id="{9E5F5FDC-7805-3088-A575-31EEC428D792}"/>
              </a:ext>
            </a:extLst>
          </p:cNvPr>
          <p:cNvPicPr>
            <a:picLocks noChangeAspect="1"/>
          </p:cNvPicPr>
          <p:nvPr/>
        </p:nvPicPr>
        <p:blipFill>
          <a:blip r:embed="rId5"/>
          <a:stretch>
            <a:fillRect/>
          </a:stretch>
        </p:blipFill>
        <p:spPr>
          <a:xfrm>
            <a:off x="7058682" y="2159493"/>
            <a:ext cx="3386442" cy="1939771"/>
          </a:xfrm>
          <a:prstGeom prst="rect">
            <a:avLst/>
          </a:prstGeom>
        </p:spPr>
      </p:pic>
      <p:pic>
        <p:nvPicPr>
          <p:cNvPr id="8" name="Audio 7">
            <a:hlinkClick r:id="" action="ppaction://media"/>
            <a:extLst>
              <a:ext uri="{FF2B5EF4-FFF2-40B4-BE49-F238E27FC236}">
                <a16:creationId xmlns:a16="http://schemas.microsoft.com/office/drawing/2014/main" id="{0CBFE8E4-BC36-520F-2541-DD258D0E4AA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5153652"/>
      </p:ext>
    </p:extLst>
  </p:cSld>
  <p:clrMapOvr>
    <a:masterClrMapping/>
  </p:clrMapOvr>
  <mc:AlternateContent xmlns:mc="http://schemas.openxmlformats.org/markup-compatibility/2006">
    <mc:Choice xmlns:p14="http://schemas.microsoft.com/office/powerpoint/2010/main" Requires="p14">
      <p:transition spd="slow" p14:dur="2000" advTm="21917"/>
    </mc:Choice>
    <mc:Fallback>
      <p:transition spd="slow" advTm="21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0BEA-5C26-986A-E307-9E91A69BDA1E}"/>
              </a:ext>
            </a:extLst>
          </p:cNvPr>
          <p:cNvSpPr>
            <a:spLocks noGrp="1"/>
          </p:cNvSpPr>
          <p:nvPr>
            <p:ph type="title"/>
          </p:nvPr>
        </p:nvSpPr>
        <p:spPr/>
        <p:txBody>
          <a:bodyPr/>
          <a:lstStyle/>
          <a:p>
            <a:r>
              <a:rPr lang="en-US"/>
              <a:t>Projection </a:t>
            </a:r>
            <a:r>
              <a:rPr lang="en-US" err="1"/>
              <a:t>MaTRIX</a:t>
            </a:r>
          </a:p>
        </p:txBody>
      </p:sp>
      <p:sp>
        <p:nvSpPr>
          <p:cNvPr id="3" name="Content Placeholder 2">
            <a:extLst>
              <a:ext uri="{FF2B5EF4-FFF2-40B4-BE49-F238E27FC236}">
                <a16:creationId xmlns:a16="http://schemas.microsoft.com/office/drawing/2014/main" id="{42056856-EA60-2EFF-CF4A-44BAC6B21775}"/>
              </a:ext>
            </a:extLst>
          </p:cNvPr>
          <p:cNvSpPr>
            <a:spLocks noGrp="1"/>
          </p:cNvSpPr>
          <p:nvPr>
            <p:ph idx="1"/>
          </p:nvPr>
        </p:nvSpPr>
        <p:spPr>
          <a:xfrm>
            <a:off x="685800" y="2194560"/>
            <a:ext cx="5614613" cy="4024125"/>
          </a:xfrm>
        </p:spPr>
        <p:txBody>
          <a:bodyPr vert="horz" lIns="91440" tIns="45720" rIns="91440" bIns="45720" rtlCol="0" anchor="t">
            <a:normAutofit fontScale="92500" lnSpcReduction="20000"/>
          </a:bodyPr>
          <a:lstStyle/>
          <a:p>
            <a:pPr>
              <a:lnSpc>
                <a:spcPct val="150000"/>
              </a:lnSpc>
            </a:pPr>
            <a:r>
              <a:rPr lang="en-US"/>
              <a:t>Form a Projection Matrix using selected principal components.</a:t>
            </a:r>
          </a:p>
          <a:p>
            <a:pPr>
              <a:lnSpc>
                <a:spcPct val="150000"/>
              </a:lnSpc>
            </a:pPr>
            <a:r>
              <a:rPr lang="en-US"/>
              <a:t>Multiply the standardized data  by the projection matrix </a:t>
            </a:r>
          </a:p>
          <a:p>
            <a:pPr>
              <a:lnSpc>
                <a:spcPct val="150000"/>
              </a:lnSpc>
            </a:pPr>
            <a:r>
              <a:rPr lang="en-US"/>
              <a:t>Analyze the results in the lower dimension space</a:t>
            </a:r>
          </a:p>
          <a:p>
            <a:pPr>
              <a:lnSpc>
                <a:spcPct val="150000"/>
              </a:lnSpc>
            </a:pPr>
            <a:r>
              <a:rPr lang="en-US"/>
              <a:t>After projecting the original data onto the principal components , each observation is represented by PC score.</a:t>
            </a:r>
          </a:p>
        </p:txBody>
      </p:sp>
      <p:pic>
        <p:nvPicPr>
          <p:cNvPr id="4" name="Picture 3">
            <a:extLst>
              <a:ext uri="{FF2B5EF4-FFF2-40B4-BE49-F238E27FC236}">
                <a16:creationId xmlns:a16="http://schemas.microsoft.com/office/drawing/2014/main" id="{09710230-BCF8-D64B-2C21-5DC4EC808A02}"/>
              </a:ext>
            </a:extLst>
          </p:cNvPr>
          <p:cNvPicPr>
            <a:picLocks noChangeAspect="1"/>
          </p:cNvPicPr>
          <p:nvPr/>
        </p:nvPicPr>
        <p:blipFill>
          <a:blip r:embed="rId4"/>
          <a:stretch>
            <a:fillRect/>
          </a:stretch>
        </p:blipFill>
        <p:spPr>
          <a:xfrm>
            <a:off x="6155184" y="2391051"/>
            <a:ext cx="5955436" cy="3045041"/>
          </a:xfrm>
          <a:prstGeom prst="rect">
            <a:avLst/>
          </a:prstGeom>
        </p:spPr>
      </p:pic>
      <p:pic>
        <p:nvPicPr>
          <p:cNvPr id="7" name="Audio 6">
            <a:hlinkClick r:id="" action="ppaction://media"/>
            <a:extLst>
              <a:ext uri="{FF2B5EF4-FFF2-40B4-BE49-F238E27FC236}">
                <a16:creationId xmlns:a16="http://schemas.microsoft.com/office/drawing/2014/main" id="{FAEEE921-3E2C-A3AF-6780-7B0B5ED6C0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91438675"/>
      </p:ext>
    </p:extLst>
  </p:cSld>
  <p:clrMapOvr>
    <a:masterClrMapping/>
  </p:clrMapOvr>
  <mc:AlternateContent xmlns:mc="http://schemas.openxmlformats.org/markup-compatibility/2006">
    <mc:Choice xmlns:p14="http://schemas.microsoft.com/office/powerpoint/2010/main" Requires="p14">
      <p:transition spd="slow" p14:dur="2000" advTm="56510"/>
    </mc:Choice>
    <mc:Fallback>
      <p:transition spd="slow" advTm="56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0D9CCB03-AF13-99BE-5799-6D31D2CC4381}"/>
              </a:ext>
            </a:extLst>
          </p:cNvPr>
          <p:cNvSpPr>
            <a:spLocks noGrp="1"/>
          </p:cNvSpPr>
          <p:nvPr>
            <p:ph type="title"/>
          </p:nvPr>
        </p:nvSpPr>
        <p:spPr>
          <a:xfrm>
            <a:off x="685799" y="764373"/>
            <a:ext cx="3977639" cy="1600200"/>
          </a:xfrm>
        </p:spPr>
        <p:txBody>
          <a:bodyPr anchor="b">
            <a:normAutofit/>
          </a:bodyPr>
          <a:lstStyle/>
          <a:p>
            <a:pPr algn="l"/>
            <a:r>
              <a:rPr lang="en-US" sz="3200"/>
              <a:t>Problem STATEMENT</a:t>
            </a:r>
          </a:p>
        </p:txBody>
      </p:sp>
      <p:sp>
        <p:nvSpPr>
          <p:cNvPr id="3" name="Content Placeholder 2">
            <a:extLst>
              <a:ext uri="{FF2B5EF4-FFF2-40B4-BE49-F238E27FC236}">
                <a16:creationId xmlns:a16="http://schemas.microsoft.com/office/drawing/2014/main" id="{DC6E3ED0-995C-57C9-19C1-2AC81DC8F5B1}"/>
              </a:ext>
            </a:extLst>
          </p:cNvPr>
          <p:cNvSpPr>
            <a:spLocks noGrp="1"/>
          </p:cNvSpPr>
          <p:nvPr>
            <p:ph idx="1"/>
          </p:nvPr>
        </p:nvSpPr>
        <p:spPr>
          <a:xfrm>
            <a:off x="685800" y="2516026"/>
            <a:ext cx="6457688" cy="3702659"/>
          </a:xfrm>
        </p:spPr>
        <p:txBody>
          <a:bodyPr vert="horz" lIns="91440" tIns="45720" rIns="91440" bIns="45720" rtlCol="0" anchor="t">
            <a:normAutofit/>
          </a:bodyPr>
          <a:lstStyle/>
          <a:p>
            <a:r>
              <a:rPr lang="en-US"/>
              <a:t>Applying PCA to unravel the complexities in US Congressional voters and understanding deeper patterns and trends that govern the voting behaviors in US Congress. </a:t>
            </a:r>
            <a:endParaRPr lang="en-US" sz="1600"/>
          </a:p>
        </p:txBody>
      </p:sp>
      <p:pic>
        <p:nvPicPr>
          <p:cNvPr id="7" name="Graphic 6" descr="Bank">
            <a:extLst>
              <a:ext uri="{FF2B5EF4-FFF2-40B4-BE49-F238E27FC236}">
                <a16:creationId xmlns:a16="http://schemas.microsoft.com/office/drawing/2014/main" id="{E4125527-DFA7-45B9-66A5-78D7BF48E6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9306" y="1167355"/>
            <a:ext cx="4734223" cy="4412385"/>
          </a:xfrm>
          <a:prstGeom prst="rect">
            <a:avLst/>
          </a:prstGeom>
        </p:spPr>
      </p:pic>
      <p:pic>
        <p:nvPicPr>
          <p:cNvPr id="17" name="Audio 16">
            <a:hlinkClick r:id="" action="ppaction://media"/>
            <a:extLst>
              <a:ext uri="{FF2B5EF4-FFF2-40B4-BE49-F238E27FC236}">
                <a16:creationId xmlns:a16="http://schemas.microsoft.com/office/drawing/2014/main" id="{A99A7506-7CFC-9749-ACA6-AFFE62E83E3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8193646"/>
      </p:ext>
    </p:extLst>
  </p:cSld>
  <p:clrMapOvr>
    <a:masterClrMapping/>
  </p:clrMapOvr>
  <mc:AlternateContent xmlns:mc="http://schemas.openxmlformats.org/markup-compatibility/2006">
    <mc:Choice xmlns:p14="http://schemas.microsoft.com/office/powerpoint/2010/main" Requires="p14">
      <p:transition spd="slow" p14:dur="2000" advTm="27021"/>
    </mc:Choice>
    <mc:Fallback>
      <p:transition spd="slow" advTm="27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42BAB-7D2D-192A-8D13-BA35A7A0FF06}"/>
              </a:ext>
            </a:extLst>
          </p:cNvPr>
          <p:cNvSpPr>
            <a:spLocks noGrp="1"/>
          </p:cNvSpPr>
          <p:nvPr>
            <p:ph type="title"/>
          </p:nvPr>
        </p:nvSpPr>
        <p:spPr/>
        <p:txBody>
          <a:bodyPr/>
          <a:lstStyle/>
          <a:p>
            <a:r>
              <a:rPr lang="en-US"/>
              <a:t>About the Data</a:t>
            </a:r>
          </a:p>
        </p:txBody>
      </p:sp>
      <p:sp>
        <p:nvSpPr>
          <p:cNvPr id="3" name="Content Placeholder 2">
            <a:extLst>
              <a:ext uri="{FF2B5EF4-FFF2-40B4-BE49-F238E27FC236}">
                <a16:creationId xmlns:a16="http://schemas.microsoft.com/office/drawing/2014/main" id="{0B8CC483-1D1E-305D-79E1-463C83ABB00F}"/>
              </a:ext>
            </a:extLst>
          </p:cNvPr>
          <p:cNvSpPr>
            <a:spLocks noGrp="1"/>
          </p:cNvSpPr>
          <p:nvPr>
            <p:ph idx="1"/>
          </p:nvPr>
        </p:nvSpPr>
        <p:spPr/>
        <p:txBody>
          <a:bodyPr/>
          <a:lstStyle/>
          <a:p>
            <a:r>
              <a:rPr lang="en-US" dirty="0"/>
              <a:t>The data consists of 445 entries which are the names of the congressmen in the congress.</a:t>
            </a:r>
          </a:p>
          <a:p>
            <a:r>
              <a:rPr lang="en-US" dirty="0"/>
              <a:t>Each congressmen has 1647 number of votes.</a:t>
            </a:r>
          </a:p>
          <a:p>
            <a:r>
              <a:rPr lang="en-US" dirty="0"/>
              <a:t>Each columns consists of 3 types of votes:</a:t>
            </a:r>
          </a:p>
          <a:p>
            <a:pPr marL="0" indent="0">
              <a:buNone/>
            </a:pPr>
            <a:r>
              <a:rPr lang="en-US" dirty="0"/>
              <a:t>	0 for abstention, 1 for ‘yea’ and -1 for ‘nea’.</a:t>
            </a:r>
          </a:p>
          <a:p>
            <a:r>
              <a:rPr lang="en-US" dirty="0"/>
              <a:t>The dataset has no NAN values and doesn’t require much preprocessing.</a:t>
            </a:r>
          </a:p>
        </p:txBody>
      </p:sp>
      <p:pic>
        <p:nvPicPr>
          <p:cNvPr id="17" name="Audio 16">
            <a:hlinkClick r:id="" action="ppaction://media"/>
            <a:extLst>
              <a:ext uri="{FF2B5EF4-FFF2-40B4-BE49-F238E27FC236}">
                <a16:creationId xmlns:a16="http://schemas.microsoft.com/office/drawing/2014/main" id="{59DB50C8-7264-61C0-7FD9-E47BCA3C53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3815503"/>
      </p:ext>
    </p:extLst>
  </p:cSld>
  <p:clrMapOvr>
    <a:masterClrMapping/>
  </p:clrMapOvr>
  <mc:AlternateContent xmlns:mc="http://schemas.openxmlformats.org/markup-compatibility/2006">
    <mc:Choice xmlns:p14="http://schemas.microsoft.com/office/powerpoint/2010/main" Requires="p14">
      <p:transition spd="slow" p14:dur="2000" advTm="54019"/>
    </mc:Choice>
    <mc:Fallback>
      <p:transition spd="slow" advTm="54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CC16-A77E-1DCF-C22B-802337C77340}"/>
              </a:ext>
            </a:extLst>
          </p:cNvPr>
          <p:cNvSpPr>
            <a:spLocks noGrp="1"/>
          </p:cNvSpPr>
          <p:nvPr>
            <p:ph type="title"/>
          </p:nvPr>
        </p:nvSpPr>
        <p:spPr/>
        <p:txBody>
          <a:bodyPr/>
          <a:lstStyle/>
          <a:p>
            <a:r>
              <a:rPr lang="en-US" dirty="0"/>
              <a:t>Task 1</a:t>
            </a:r>
          </a:p>
        </p:txBody>
      </p:sp>
      <p:sp>
        <p:nvSpPr>
          <p:cNvPr id="3" name="Content Placeholder 2">
            <a:extLst>
              <a:ext uri="{FF2B5EF4-FFF2-40B4-BE49-F238E27FC236}">
                <a16:creationId xmlns:a16="http://schemas.microsoft.com/office/drawing/2014/main" id="{49220847-2A90-0E3C-1E28-81C5B1FF2445}"/>
              </a:ext>
            </a:extLst>
          </p:cNvPr>
          <p:cNvSpPr>
            <a:spLocks noGrp="1"/>
          </p:cNvSpPr>
          <p:nvPr>
            <p:ph idx="1"/>
          </p:nvPr>
        </p:nvSpPr>
        <p:spPr>
          <a:xfrm>
            <a:off x="685800" y="2194560"/>
            <a:ext cx="4105634" cy="4024125"/>
          </a:xfrm>
        </p:spPr>
        <p:txBody>
          <a:bodyPr/>
          <a:lstStyle/>
          <a:p>
            <a:r>
              <a:rPr lang="en-US" dirty="0"/>
              <a:t>Running PCA on the voting data.</a:t>
            </a:r>
          </a:p>
          <a:p>
            <a:r>
              <a:rPr lang="en-US" dirty="0"/>
              <a:t>Visualize the PCA results.</a:t>
            </a:r>
          </a:p>
          <a:p>
            <a:r>
              <a:rPr lang="en-US" dirty="0"/>
              <a:t>Visualize the importance of each principal component and decide on the number of PCs to use</a:t>
            </a:r>
          </a:p>
        </p:txBody>
      </p:sp>
      <p:pic>
        <p:nvPicPr>
          <p:cNvPr id="4" name="Picture 3" descr="A person and person standing next to a clipboard with a magnifying glass&#10;&#10;Description automatically generated">
            <a:extLst>
              <a:ext uri="{FF2B5EF4-FFF2-40B4-BE49-F238E27FC236}">
                <a16:creationId xmlns:a16="http://schemas.microsoft.com/office/drawing/2014/main" id="{73E60AAB-94A6-0284-1EBA-A398033E426C}"/>
              </a:ext>
            </a:extLst>
          </p:cNvPr>
          <p:cNvPicPr>
            <a:picLocks noChangeAspect="1"/>
          </p:cNvPicPr>
          <p:nvPr/>
        </p:nvPicPr>
        <p:blipFill>
          <a:blip r:embed="rId4"/>
          <a:stretch>
            <a:fillRect/>
          </a:stretch>
        </p:blipFill>
        <p:spPr>
          <a:xfrm>
            <a:off x="5808150" y="1976043"/>
            <a:ext cx="5113325" cy="4114800"/>
          </a:xfrm>
          <a:prstGeom prst="rect">
            <a:avLst/>
          </a:prstGeom>
        </p:spPr>
      </p:pic>
      <p:pic>
        <p:nvPicPr>
          <p:cNvPr id="14" name="Audio 13">
            <a:hlinkClick r:id="" action="ppaction://media"/>
            <a:extLst>
              <a:ext uri="{FF2B5EF4-FFF2-40B4-BE49-F238E27FC236}">
                <a16:creationId xmlns:a16="http://schemas.microsoft.com/office/drawing/2014/main" id="{1441384A-2C21-D4AA-5173-7C976E3CE09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8065092"/>
      </p:ext>
    </p:extLst>
  </p:cSld>
  <p:clrMapOvr>
    <a:masterClrMapping/>
  </p:clrMapOvr>
  <mc:AlternateContent xmlns:mc="http://schemas.openxmlformats.org/markup-compatibility/2006">
    <mc:Choice xmlns:p14="http://schemas.microsoft.com/office/powerpoint/2010/main" Requires="p14">
      <p:transition spd="slow" p14:dur="2000" advTm="18656"/>
    </mc:Choice>
    <mc:Fallback>
      <p:transition spd="slow" advTm="18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3" name="Picture 1032">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3E85CCC-96AD-F38B-CE5A-B32AD50A2052}"/>
              </a:ext>
            </a:extLst>
          </p:cNvPr>
          <p:cNvSpPr>
            <a:spLocks noGrp="1"/>
          </p:cNvSpPr>
          <p:nvPr>
            <p:ph type="title"/>
          </p:nvPr>
        </p:nvSpPr>
        <p:spPr>
          <a:xfrm>
            <a:off x="685799" y="764373"/>
            <a:ext cx="3977639" cy="1600200"/>
          </a:xfrm>
        </p:spPr>
        <p:txBody>
          <a:bodyPr anchor="b">
            <a:normAutofit/>
          </a:bodyPr>
          <a:lstStyle/>
          <a:p>
            <a:pPr algn="l"/>
            <a:r>
              <a:rPr lang="en-US" sz="3200"/>
              <a:t>Running PCA</a:t>
            </a:r>
          </a:p>
        </p:txBody>
      </p:sp>
      <p:sp>
        <p:nvSpPr>
          <p:cNvPr id="3" name="Content Placeholder 2">
            <a:extLst>
              <a:ext uri="{FF2B5EF4-FFF2-40B4-BE49-F238E27FC236}">
                <a16:creationId xmlns:a16="http://schemas.microsoft.com/office/drawing/2014/main" id="{24482D77-E124-1DC5-34F8-B0EA9713E377}"/>
              </a:ext>
            </a:extLst>
          </p:cNvPr>
          <p:cNvSpPr>
            <a:spLocks noGrp="1"/>
          </p:cNvSpPr>
          <p:nvPr>
            <p:ph idx="1"/>
          </p:nvPr>
        </p:nvSpPr>
        <p:spPr>
          <a:xfrm>
            <a:off x="685800" y="2364573"/>
            <a:ext cx="3977639" cy="3854112"/>
          </a:xfrm>
        </p:spPr>
        <p:txBody>
          <a:bodyPr>
            <a:normAutofit/>
          </a:bodyPr>
          <a:lstStyle/>
          <a:p>
            <a:r>
              <a:rPr lang="en-US" sz="1600" dirty="0"/>
              <a:t>We ran PCA on the voting data and got the following scree plot.</a:t>
            </a:r>
          </a:p>
          <a:p>
            <a:r>
              <a:rPr lang="en-US" sz="1600" dirty="0"/>
              <a:t>Looking at the graph we can see a significant drop in the variance when we move to higher components.</a:t>
            </a:r>
          </a:p>
          <a:p>
            <a:r>
              <a:rPr lang="en-US" sz="1600" dirty="0"/>
              <a:t>This plot helps identify where the 'elbow' is, which is the point after which additional components contribute less to the explanation of variance.</a:t>
            </a:r>
          </a:p>
          <a:p>
            <a:r>
              <a:rPr lang="en-US" sz="1600" dirty="0"/>
              <a:t>The 'elbow' method is a heuristic used in determining the number of components to keep.</a:t>
            </a:r>
          </a:p>
        </p:txBody>
      </p:sp>
      <p:pic>
        <p:nvPicPr>
          <p:cNvPr id="1026" name="Picture 2">
            <a:extLst>
              <a:ext uri="{FF2B5EF4-FFF2-40B4-BE49-F238E27FC236}">
                <a16:creationId xmlns:a16="http://schemas.microsoft.com/office/drawing/2014/main" id="{3EE49302-5E8E-DF44-0202-090CA1A5491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72391" y="2265541"/>
            <a:ext cx="6233809" cy="3953144"/>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852733B0-CBED-568A-B2C6-B8B2EDD3CBD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85415272"/>
      </p:ext>
    </p:extLst>
  </p:cSld>
  <p:clrMapOvr>
    <a:masterClrMapping/>
  </p:clrMapOvr>
  <mc:AlternateContent xmlns:mc="http://schemas.openxmlformats.org/markup-compatibility/2006">
    <mc:Choice xmlns:p14="http://schemas.microsoft.com/office/powerpoint/2010/main" Requires="p14">
      <p:transition spd="slow" p14:dur="2000" advTm="80472"/>
    </mc:Choice>
    <mc:Fallback>
      <p:transition spd="slow" advTm="80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070AA4C-9705-CE6A-9ADB-30D117851BA7}"/>
              </a:ext>
            </a:extLst>
          </p:cNvPr>
          <p:cNvSpPr>
            <a:spLocks noGrp="1"/>
          </p:cNvSpPr>
          <p:nvPr>
            <p:ph type="title"/>
          </p:nvPr>
        </p:nvSpPr>
        <p:spPr>
          <a:xfrm>
            <a:off x="685799" y="764373"/>
            <a:ext cx="3977639" cy="1600200"/>
          </a:xfrm>
        </p:spPr>
        <p:txBody>
          <a:bodyPr anchor="b">
            <a:normAutofit/>
          </a:bodyPr>
          <a:lstStyle/>
          <a:p>
            <a:pPr algn="l"/>
            <a:r>
              <a:rPr lang="en-US" sz="3200"/>
              <a:t>Choosing PCs</a:t>
            </a:r>
          </a:p>
        </p:txBody>
      </p:sp>
      <p:sp>
        <p:nvSpPr>
          <p:cNvPr id="8" name="Content Placeholder 7">
            <a:extLst>
              <a:ext uri="{FF2B5EF4-FFF2-40B4-BE49-F238E27FC236}">
                <a16:creationId xmlns:a16="http://schemas.microsoft.com/office/drawing/2014/main" id="{18BDA52F-0D56-ECD0-6783-076FCD22E489}"/>
              </a:ext>
            </a:extLst>
          </p:cNvPr>
          <p:cNvSpPr>
            <a:spLocks noGrp="1"/>
          </p:cNvSpPr>
          <p:nvPr>
            <p:ph idx="1"/>
          </p:nvPr>
        </p:nvSpPr>
        <p:spPr>
          <a:xfrm>
            <a:off x="685800" y="2364573"/>
            <a:ext cx="3977639" cy="3854112"/>
          </a:xfrm>
        </p:spPr>
        <p:txBody>
          <a:bodyPr>
            <a:normAutofit/>
          </a:bodyPr>
          <a:lstStyle/>
          <a:p>
            <a:r>
              <a:rPr lang="en-US" sz="1600" dirty="0"/>
              <a:t>The cumulative variance plot is a visualization of the cumulative sum of explained variances by the components.</a:t>
            </a:r>
          </a:p>
          <a:p>
            <a:r>
              <a:rPr lang="en-US" sz="1600" dirty="0"/>
              <a:t>The horizontal red line marks the 85% threshold, which is a common cut-off for sufficient variance explanation in many applications.</a:t>
            </a:r>
          </a:p>
          <a:p>
            <a:r>
              <a:rPr lang="en-US" sz="1600" dirty="0"/>
              <a:t>The plot indicates that 122 components are needed to explain approximately 85% of the variance in the data.</a:t>
            </a:r>
          </a:p>
        </p:txBody>
      </p:sp>
      <p:pic>
        <p:nvPicPr>
          <p:cNvPr id="4" name="Content Placeholder 3">
            <a:extLst>
              <a:ext uri="{FF2B5EF4-FFF2-40B4-BE49-F238E27FC236}">
                <a16:creationId xmlns:a16="http://schemas.microsoft.com/office/drawing/2014/main" id="{96F3FD94-A6FD-6390-394B-718D341DC16A}"/>
              </a:ext>
            </a:extLst>
          </p:cNvPr>
          <p:cNvPicPr>
            <a:picLocks noChangeAspect="1"/>
          </p:cNvPicPr>
          <p:nvPr/>
        </p:nvPicPr>
        <p:blipFill>
          <a:blip r:embed="rId5"/>
          <a:stretch>
            <a:fillRect/>
          </a:stretch>
        </p:blipFill>
        <p:spPr>
          <a:xfrm>
            <a:off x="4972699" y="2257374"/>
            <a:ext cx="6533501" cy="3711626"/>
          </a:xfrm>
          <a:prstGeom prst="rect">
            <a:avLst/>
          </a:prstGeom>
        </p:spPr>
      </p:pic>
      <p:pic>
        <p:nvPicPr>
          <p:cNvPr id="6" name="Audio 5">
            <a:hlinkClick r:id="" action="ppaction://media"/>
            <a:extLst>
              <a:ext uri="{FF2B5EF4-FFF2-40B4-BE49-F238E27FC236}">
                <a16:creationId xmlns:a16="http://schemas.microsoft.com/office/drawing/2014/main" id="{01166BBD-6F7D-37A9-01BC-3A6FD4FE8D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8857464"/>
      </p:ext>
    </p:extLst>
  </p:cSld>
  <p:clrMapOvr>
    <a:masterClrMapping/>
  </p:clrMapOvr>
  <mc:AlternateContent xmlns:mc="http://schemas.openxmlformats.org/markup-compatibility/2006">
    <mc:Choice xmlns:p14="http://schemas.microsoft.com/office/powerpoint/2010/main" Requires="p14">
      <p:transition spd="slow" p14:dur="2000" advTm="89898"/>
    </mc:Choice>
    <mc:Fallback>
      <p:transition spd="slow" advTm="89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A344-D598-E17D-83B4-5316AE4B766E}"/>
              </a:ext>
            </a:extLst>
          </p:cNvPr>
          <p:cNvSpPr>
            <a:spLocks noGrp="1"/>
          </p:cNvSpPr>
          <p:nvPr>
            <p:ph type="title"/>
          </p:nvPr>
        </p:nvSpPr>
        <p:spPr/>
        <p:txBody>
          <a:bodyPr/>
          <a:lstStyle/>
          <a:p>
            <a:r>
              <a:rPr lang="en-US" dirty="0"/>
              <a:t>Interpretation of the graphs</a:t>
            </a:r>
          </a:p>
        </p:txBody>
      </p:sp>
      <p:sp>
        <p:nvSpPr>
          <p:cNvPr id="3" name="Content Placeholder 2">
            <a:extLst>
              <a:ext uri="{FF2B5EF4-FFF2-40B4-BE49-F238E27FC236}">
                <a16:creationId xmlns:a16="http://schemas.microsoft.com/office/drawing/2014/main" id="{D2888B9F-0D91-4572-2813-71E8878BEFD8}"/>
              </a:ext>
            </a:extLst>
          </p:cNvPr>
          <p:cNvSpPr>
            <a:spLocks noGrp="1"/>
          </p:cNvSpPr>
          <p:nvPr>
            <p:ph idx="1"/>
          </p:nvPr>
        </p:nvSpPr>
        <p:spPr/>
        <p:txBody>
          <a:bodyPr/>
          <a:lstStyle/>
          <a:p>
            <a:r>
              <a:rPr lang="en-US" dirty="0"/>
              <a:t>With 122 components explaining 85% of the variance, it suggests that the voting patterns are multifaceted.</a:t>
            </a:r>
          </a:p>
          <a:p>
            <a:r>
              <a:rPr lang="en-US" dirty="0"/>
              <a:t>While the first few components capture the most significant patterns of variance, additional components are needed to capture the subtler, yet substantial, aspects of the data.</a:t>
            </a:r>
          </a:p>
          <a:p>
            <a:r>
              <a:rPr lang="en-US" dirty="0"/>
              <a:t>The analysis shows that while it's possible to reduce the dimensionality of the data significantly, a relatively large number of dimensions are still required to capture most of the information in the original data.</a:t>
            </a:r>
          </a:p>
          <a:p>
            <a:r>
              <a:rPr lang="en-US" dirty="0"/>
              <a:t>This highlights the complexity of the voting behavior in the dataset and suggests that many nuances would be lost if the dimensionality were reduced too drastically.</a:t>
            </a:r>
          </a:p>
        </p:txBody>
      </p:sp>
      <p:pic>
        <p:nvPicPr>
          <p:cNvPr id="5" name="Audio 4">
            <a:hlinkClick r:id="" action="ppaction://media"/>
            <a:extLst>
              <a:ext uri="{FF2B5EF4-FFF2-40B4-BE49-F238E27FC236}">
                <a16:creationId xmlns:a16="http://schemas.microsoft.com/office/drawing/2014/main" id="{0D43E33D-1913-D07D-4BF3-A7099B1C863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6130973"/>
      </p:ext>
    </p:extLst>
  </p:cSld>
  <p:clrMapOvr>
    <a:masterClrMapping/>
  </p:clrMapOvr>
  <mc:AlternateContent xmlns:mc="http://schemas.openxmlformats.org/markup-compatibility/2006">
    <mc:Choice xmlns:p14="http://schemas.microsoft.com/office/powerpoint/2010/main" Requires="p14">
      <p:transition spd="slow" p14:dur="2000" advTm="94476"/>
    </mc:Choice>
    <mc:Fallback>
      <p:transition spd="slow" advTm="9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0D72E-108D-6937-9230-295C47B9E9DF}"/>
              </a:ext>
            </a:extLst>
          </p:cNvPr>
          <p:cNvSpPr>
            <a:spLocks noGrp="1"/>
          </p:cNvSpPr>
          <p:nvPr>
            <p:ph type="title"/>
          </p:nvPr>
        </p:nvSpPr>
        <p:spPr>
          <a:xfrm>
            <a:off x="2673658" y="372276"/>
            <a:ext cx="8610600" cy="1293028"/>
          </a:xfrm>
        </p:spPr>
        <p:txBody>
          <a:bodyPr/>
          <a:lstStyle/>
          <a:p>
            <a:r>
              <a:rPr lang="en-US">
                <a:ea typeface="+mj-lt"/>
                <a:cs typeface="+mj-lt"/>
              </a:rPr>
              <a:t>PC1 vs pc2</a:t>
            </a:r>
            <a:endParaRPr lang="en-US"/>
          </a:p>
        </p:txBody>
      </p:sp>
      <p:pic>
        <p:nvPicPr>
          <p:cNvPr id="4" name="Content Placeholder 3">
            <a:extLst>
              <a:ext uri="{FF2B5EF4-FFF2-40B4-BE49-F238E27FC236}">
                <a16:creationId xmlns:a16="http://schemas.microsoft.com/office/drawing/2014/main" id="{133F3184-FBDF-D481-EC5C-51112C490F27}"/>
              </a:ext>
            </a:extLst>
          </p:cNvPr>
          <p:cNvPicPr>
            <a:picLocks noGrp="1" noChangeAspect="1"/>
          </p:cNvPicPr>
          <p:nvPr>
            <p:ph idx="1"/>
          </p:nvPr>
        </p:nvPicPr>
        <p:blipFill>
          <a:blip r:embed="rId4"/>
          <a:stretch>
            <a:fillRect/>
          </a:stretch>
        </p:blipFill>
        <p:spPr>
          <a:xfrm>
            <a:off x="2352301" y="1498194"/>
            <a:ext cx="7073105" cy="5135731"/>
          </a:xfrm>
        </p:spPr>
      </p:pic>
      <p:pic>
        <p:nvPicPr>
          <p:cNvPr id="10" name="Audio 9">
            <a:hlinkClick r:id="" action="ppaction://media"/>
            <a:extLst>
              <a:ext uri="{FF2B5EF4-FFF2-40B4-BE49-F238E27FC236}">
                <a16:creationId xmlns:a16="http://schemas.microsoft.com/office/drawing/2014/main" id="{046E2541-7DC4-9DAB-24C1-8D05B33C7B2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41496404"/>
      </p:ext>
    </p:extLst>
  </p:cSld>
  <p:clrMapOvr>
    <a:masterClrMapping/>
  </p:clrMapOvr>
  <mc:AlternateContent xmlns:mc="http://schemas.openxmlformats.org/markup-compatibility/2006">
    <mc:Choice xmlns:p14="http://schemas.microsoft.com/office/powerpoint/2010/main" Requires="p14">
      <p:transition spd="slow" p14:dur="2000" advTm="84035"/>
    </mc:Choice>
    <mc:Fallback>
      <p:transition spd="slow" advTm="84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3B55-E74B-4559-73D2-1216E14B04AC}"/>
              </a:ext>
            </a:extLst>
          </p:cNvPr>
          <p:cNvSpPr>
            <a:spLocks noGrp="1"/>
          </p:cNvSpPr>
          <p:nvPr>
            <p:ph type="title"/>
          </p:nvPr>
        </p:nvSpPr>
        <p:spPr/>
        <p:txBody>
          <a:bodyPr/>
          <a:lstStyle/>
          <a:p>
            <a:r>
              <a:rPr lang="en-US" dirty="0"/>
              <a:t>Index</a:t>
            </a:r>
          </a:p>
        </p:txBody>
      </p:sp>
      <p:sp>
        <p:nvSpPr>
          <p:cNvPr id="3" name="Content Placeholder 2">
            <a:extLst>
              <a:ext uri="{FF2B5EF4-FFF2-40B4-BE49-F238E27FC236}">
                <a16:creationId xmlns:a16="http://schemas.microsoft.com/office/drawing/2014/main" id="{2CFAC138-0157-176E-3776-41E72193810A}"/>
              </a:ext>
            </a:extLst>
          </p:cNvPr>
          <p:cNvSpPr>
            <a:spLocks noGrp="1"/>
          </p:cNvSpPr>
          <p:nvPr>
            <p:ph idx="1"/>
          </p:nvPr>
        </p:nvSpPr>
        <p:spPr/>
        <p:txBody>
          <a:bodyPr/>
          <a:lstStyle/>
          <a:p>
            <a:r>
              <a:rPr lang="en-US" dirty="0"/>
              <a:t>Introduction Dimensionality</a:t>
            </a:r>
          </a:p>
          <a:p>
            <a:r>
              <a:rPr lang="en-US" dirty="0"/>
              <a:t>Introduction PCA</a:t>
            </a:r>
          </a:p>
          <a:p>
            <a:r>
              <a:rPr lang="en-US" dirty="0"/>
              <a:t>About the data</a:t>
            </a:r>
          </a:p>
          <a:p>
            <a:r>
              <a:rPr lang="en-US" dirty="0"/>
              <a:t>Task 1</a:t>
            </a:r>
          </a:p>
          <a:p>
            <a:r>
              <a:rPr lang="en-US" dirty="0"/>
              <a:t>Task 2</a:t>
            </a:r>
          </a:p>
          <a:p>
            <a:r>
              <a:rPr lang="en-US" dirty="0"/>
              <a:t>Task 3</a:t>
            </a:r>
          </a:p>
          <a:p>
            <a:r>
              <a:rPr lang="en-US" dirty="0"/>
              <a:t>Task 4</a:t>
            </a:r>
          </a:p>
          <a:p>
            <a:r>
              <a:rPr lang="en-US" dirty="0"/>
              <a:t>Task 5</a:t>
            </a:r>
          </a:p>
          <a:p>
            <a:r>
              <a:rPr lang="en-US" dirty="0"/>
              <a:t>Conclusion</a:t>
            </a:r>
          </a:p>
          <a:p>
            <a:pPr marL="0" indent="0">
              <a:buNone/>
            </a:pPr>
            <a:endParaRPr lang="en-US" dirty="0"/>
          </a:p>
          <a:p>
            <a:endParaRPr lang="en-US" dirty="0"/>
          </a:p>
        </p:txBody>
      </p:sp>
      <p:pic>
        <p:nvPicPr>
          <p:cNvPr id="11" name="Audio 10">
            <a:hlinkClick r:id="" action="ppaction://media"/>
            <a:extLst>
              <a:ext uri="{FF2B5EF4-FFF2-40B4-BE49-F238E27FC236}">
                <a16:creationId xmlns:a16="http://schemas.microsoft.com/office/drawing/2014/main" id="{6AEAD743-A925-5B9C-C196-26CE6EFBF4D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7201661"/>
      </p:ext>
    </p:extLst>
  </p:cSld>
  <p:clrMapOvr>
    <a:masterClrMapping/>
  </p:clrMapOvr>
  <mc:AlternateContent xmlns:mc="http://schemas.openxmlformats.org/markup-compatibility/2006">
    <mc:Choice xmlns:p14="http://schemas.microsoft.com/office/powerpoint/2010/main" Requires="p14">
      <p:transition spd="slow" p14:dur="2000" advTm="20573"/>
    </mc:Choice>
    <mc:Fallback>
      <p:transition spd="slow" advTm="20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DECE2-891A-1068-7D97-AEEBB8E432B7}"/>
              </a:ext>
            </a:extLst>
          </p:cNvPr>
          <p:cNvSpPr>
            <a:spLocks noGrp="1"/>
          </p:cNvSpPr>
          <p:nvPr>
            <p:ph type="title"/>
          </p:nvPr>
        </p:nvSpPr>
        <p:spPr>
          <a:xfrm>
            <a:off x="2703250" y="498043"/>
            <a:ext cx="8610600" cy="1293028"/>
          </a:xfrm>
        </p:spPr>
        <p:txBody>
          <a:bodyPr/>
          <a:lstStyle/>
          <a:p>
            <a:r>
              <a:rPr lang="en-US"/>
              <a:t>PC1 vs pc2 </a:t>
            </a:r>
            <a:r>
              <a:rPr lang="en-US" err="1"/>
              <a:t>ConTI</a:t>
            </a:r>
          </a:p>
        </p:txBody>
      </p:sp>
      <p:sp>
        <p:nvSpPr>
          <p:cNvPr id="3" name="Content Placeholder 2">
            <a:extLst>
              <a:ext uri="{FF2B5EF4-FFF2-40B4-BE49-F238E27FC236}">
                <a16:creationId xmlns:a16="http://schemas.microsoft.com/office/drawing/2014/main" id="{7BC73DF3-D7D0-69BE-2CD2-D21194318FE2}"/>
              </a:ext>
            </a:extLst>
          </p:cNvPr>
          <p:cNvSpPr>
            <a:spLocks noGrp="1"/>
          </p:cNvSpPr>
          <p:nvPr>
            <p:ph idx="1"/>
          </p:nvPr>
        </p:nvSpPr>
        <p:spPr>
          <a:xfrm>
            <a:off x="700596" y="1906036"/>
            <a:ext cx="10909176" cy="4024125"/>
          </a:xfrm>
        </p:spPr>
        <p:txBody>
          <a:bodyPr vert="horz" lIns="91440" tIns="45720" rIns="91440" bIns="45720" rtlCol="0" anchor="t">
            <a:normAutofit/>
          </a:bodyPr>
          <a:lstStyle/>
          <a:p>
            <a:pPr marL="0" indent="0">
              <a:buNone/>
            </a:pPr>
            <a:endParaRPr lang="en-US" sz="1400">
              <a:latin typeface="Helvetica Neue"/>
            </a:endParaRPr>
          </a:p>
          <a:p>
            <a:r>
              <a:rPr lang="en-US" sz="1400">
                <a:latin typeface="Helvetica Neue"/>
              </a:rPr>
              <a:t>The 'R' (presumably Republican) party members tend to have positive scores on PC1.</a:t>
            </a:r>
            <a:endParaRPr lang="en-US"/>
          </a:p>
          <a:p>
            <a:r>
              <a:rPr lang="en-US" sz="1400">
                <a:latin typeface="Helvetica Neue"/>
              </a:rPr>
              <a:t>The 'D' (presumably Democrat) party members tend to have negative scores on PC1.</a:t>
            </a:r>
            <a:endParaRPr lang="en-US"/>
          </a:p>
          <a:p>
            <a:r>
              <a:rPr lang="en-US" sz="1400">
                <a:latin typeface="Helvetica Neue"/>
              </a:rPr>
              <a:t>Members labeled as 'DR' are situated in the middle to the right side of the plot, which could represent independent members or those with mixed party affiliations.</a:t>
            </a:r>
            <a:endParaRPr lang="en-US"/>
          </a:p>
          <a:p>
            <a:r>
              <a:rPr lang="en-US" sz="1400">
                <a:latin typeface="Helvetica Neue"/>
              </a:rPr>
              <a:t>Polarization: The clear separation along PC1 may suggest a strong polarization in voting behavior between the two major parties, with each party clustering on opposite sides of the plot. This is consistent with the expected political divisions in a two-party system.</a:t>
            </a:r>
            <a:endParaRPr lang="en-US"/>
          </a:p>
          <a:p>
            <a:r>
              <a:rPr lang="en-US" sz="1400">
                <a:latin typeface="Helvetica Neue"/>
              </a:rPr>
              <a:t>Outliers: There are a few data points with extreme values on PC2, both positive and negative. These could be legislators who have voting records that are highly atypical compared to their colleagues, perhaps voting frequently against party lines or on specific issues that are not as strongly correlated with the main axis of party division.</a:t>
            </a:r>
            <a:endParaRPr lang="en-US"/>
          </a:p>
          <a:p>
            <a:r>
              <a:rPr lang="en-US" sz="1400">
                <a:latin typeface="Helvetica Neue"/>
              </a:rPr>
              <a:t>Potential Subgroup Identification: If we look at the distribution of 'DR' points, they do not form a separate cluster but rather are placed within the spread of the other parties, suggesting that these members' voting behavior is somewhat aligned with the major parties but with some variance.</a:t>
            </a:r>
            <a:endParaRPr lang="en-US"/>
          </a:p>
          <a:p>
            <a:r>
              <a:rPr lang="en-US" sz="1400">
                <a:latin typeface="Helvetica Neue"/>
              </a:rPr>
              <a:t>Dimensionality of Voting Behavior: While PC1 seems to capture a significant variance along party lines, PC2 might be capturing a more issue-specific aspect of voting that doesn't separate along the same axis as party affiliation</a:t>
            </a:r>
            <a:endParaRPr lang="en-US"/>
          </a:p>
          <a:p>
            <a:endParaRPr lang="en-US"/>
          </a:p>
        </p:txBody>
      </p:sp>
      <p:pic>
        <p:nvPicPr>
          <p:cNvPr id="17" name="Audio 16">
            <a:hlinkClick r:id="" action="ppaction://media"/>
            <a:extLst>
              <a:ext uri="{FF2B5EF4-FFF2-40B4-BE49-F238E27FC236}">
                <a16:creationId xmlns:a16="http://schemas.microsoft.com/office/drawing/2014/main" id="{D71A2B6F-A774-E976-BB26-9AE75E8AF7A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7500315"/>
      </p:ext>
    </p:extLst>
  </p:cSld>
  <p:clrMapOvr>
    <a:masterClrMapping/>
  </p:clrMapOvr>
  <mc:AlternateContent xmlns:mc="http://schemas.openxmlformats.org/markup-compatibility/2006">
    <mc:Choice xmlns:p14="http://schemas.microsoft.com/office/powerpoint/2010/main" Requires="p14">
      <p:transition spd="slow" p14:dur="2000" advTm="26895"/>
    </mc:Choice>
    <mc:Fallback>
      <p:transition spd="slow" advTm="26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8EC5-4DD0-928E-9532-A2982CFC5092}"/>
              </a:ext>
            </a:extLst>
          </p:cNvPr>
          <p:cNvSpPr>
            <a:spLocks noGrp="1"/>
          </p:cNvSpPr>
          <p:nvPr>
            <p:ph type="title"/>
          </p:nvPr>
        </p:nvSpPr>
        <p:spPr/>
        <p:txBody>
          <a:bodyPr/>
          <a:lstStyle/>
          <a:p>
            <a:r>
              <a:rPr lang="en-US"/>
              <a:t>Task 2</a:t>
            </a:r>
          </a:p>
        </p:txBody>
      </p:sp>
      <p:sp>
        <p:nvSpPr>
          <p:cNvPr id="3" name="Content Placeholder 2">
            <a:extLst>
              <a:ext uri="{FF2B5EF4-FFF2-40B4-BE49-F238E27FC236}">
                <a16:creationId xmlns:a16="http://schemas.microsoft.com/office/drawing/2014/main" id="{00D3AEBE-C90D-21E4-FC04-6E25CE694C61}"/>
              </a:ext>
            </a:extLst>
          </p:cNvPr>
          <p:cNvSpPr>
            <a:spLocks noGrp="1"/>
          </p:cNvSpPr>
          <p:nvPr>
            <p:ph idx="1"/>
          </p:nvPr>
        </p:nvSpPr>
        <p:spPr>
          <a:xfrm>
            <a:off x="685800" y="2194560"/>
            <a:ext cx="5457754" cy="4024125"/>
          </a:xfrm>
        </p:spPr>
        <p:txBody>
          <a:bodyPr/>
          <a:lstStyle/>
          <a:p>
            <a:r>
              <a:rPr lang="en-US"/>
              <a:t> How do you interpret the factor / principal component scores for each legislator? Specially the ones associated with the first principal component.</a:t>
            </a:r>
          </a:p>
          <a:p>
            <a:r>
              <a:rPr lang="en-US"/>
              <a:t>What do the legislators’ voting behavior from this analysis suggest?</a:t>
            </a:r>
          </a:p>
          <a:p>
            <a:r>
              <a:rPr lang="en-US"/>
              <a:t>Which legislators have the most extreme principal component scores?</a:t>
            </a:r>
          </a:p>
        </p:txBody>
      </p:sp>
      <p:pic>
        <p:nvPicPr>
          <p:cNvPr id="16" name="Picture 15" descr="A person and person standing next to a clipboard with a magnifying glass&#10;&#10;Description automatically generated">
            <a:extLst>
              <a:ext uri="{FF2B5EF4-FFF2-40B4-BE49-F238E27FC236}">
                <a16:creationId xmlns:a16="http://schemas.microsoft.com/office/drawing/2014/main" id="{933EFB20-5A53-67AA-8490-EF072B9B9229}"/>
              </a:ext>
            </a:extLst>
          </p:cNvPr>
          <p:cNvPicPr>
            <a:picLocks noChangeAspect="1"/>
          </p:cNvPicPr>
          <p:nvPr/>
        </p:nvPicPr>
        <p:blipFill>
          <a:blip r:embed="rId4"/>
          <a:stretch>
            <a:fillRect/>
          </a:stretch>
        </p:blipFill>
        <p:spPr>
          <a:xfrm>
            <a:off x="6656090" y="2061983"/>
            <a:ext cx="5113325" cy="4114800"/>
          </a:xfrm>
          <a:prstGeom prst="rect">
            <a:avLst/>
          </a:prstGeom>
        </p:spPr>
      </p:pic>
      <p:pic>
        <p:nvPicPr>
          <p:cNvPr id="14" name="Audio 13">
            <a:hlinkClick r:id="" action="ppaction://media"/>
            <a:extLst>
              <a:ext uri="{FF2B5EF4-FFF2-40B4-BE49-F238E27FC236}">
                <a16:creationId xmlns:a16="http://schemas.microsoft.com/office/drawing/2014/main" id="{A2637428-79E4-6BB3-91B6-45AB1DA45D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0228384"/>
      </p:ext>
    </p:extLst>
  </p:cSld>
  <p:clrMapOvr>
    <a:masterClrMapping/>
  </p:clrMapOvr>
  <mc:AlternateContent xmlns:mc="http://schemas.openxmlformats.org/markup-compatibility/2006">
    <mc:Choice xmlns:p14="http://schemas.microsoft.com/office/powerpoint/2010/main" Requires="p14">
      <p:transition spd="slow" p14:dur="2000" advTm="28615"/>
    </mc:Choice>
    <mc:Fallback>
      <p:transition spd="slow" advTm="28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532B9-E5BB-E06F-7E72-57045B912E9E}"/>
              </a:ext>
            </a:extLst>
          </p:cNvPr>
          <p:cNvSpPr>
            <a:spLocks noGrp="1"/>
          </p:cNvSpPr>
          <p:nvPr>
            <p:ph type="title"/>
          </p:nvPr>
        </p:nvSpPr>
        <p:spPr/>
        <p:txBody>
          <a:bodyPr/>
          <a:lstStyle/>
          <a:p>
            <a:r>
              <a:rPr lang="en-US"/>
              <a:t>Top legislator by pc1 score</a:t>
            </a:r>
          </a:p>
        </p:txBody>
      </p:sp>
      <p:sp>
        <p:nvSpPr>
          <p:cNvPr id="3" name="Content Placeholder 2">
            <a:extLst>
              <a:ext uri="{FF2B5EF4-FFF2-40B4-BE49-F238E27FC236}">
                <a16:creationId xmlns:a16="http://schemas.microsoft.com/office/drawing/2014/main" id="{7E2F881E-ECA9-B638-9AC4-9E74C2F941DA}"/>
              </a:ext>
            </a:extLst>
          </p:cNvPr>
          <p:cNvSpPr>
            <a:spLocks noGrp="1"/>
          </p:cNvSpPr>
          <p:nvPr>
            <p:ph idx="1"/>
          </p:nvPr>
        </p:nvSpPr>
        <p:spPr/>
        <p:txBody>
          <a:bodyPr>
            <a:normAutofit/>
          </a:bodyPr>
          <a:lstStyle/>
          <a:p>
            <a:r>
              <a:rPr lang="en-US" dirty="0"/>
              <a:t>The legislators with the highest PC1 scores are predominantly from the Republican party (R), as indicated by the data.</a:t>
            </a:r>
          </a:p>
          <a:p>
            <a:r>
              <a:rPr lang="en-US" dirty="0"/>
              <a:t>This suggests that the first principal component may be capturing a dimension of variance that aligns with a particular aspect of conservative voting behavior or perhaps specific issues that these legislators tend to vote similarly on.</a:t>
            </a:r>
          </a:p>
          <a:p>
            <a:r>
              <a:rPr lang="en-US" dirty="0"/>
              <a:t>The fact that these legislators stand out on PC1 could mean they are more consistent or extreme in this behavior compared to their peers.</a:t>
            </a:r>
          </a:p>
        </p:txBody>
      </p:sp>
      <p:pic>
        <p:nvPicPr>
          <p:cNvPr id="5" name="Audio 4">
            <a:hlinkClick r:id="" action="ppaction://media"/>
            <a:extLst>
              <a:ext uri="{FF2B5EF4-FFF2-40B4-BE49-F238E27FC236}">
                <a16:creationId xmlns:a16="http://schemas.microsoft.com/office/drawing/2014/main" id="{B41B2644-9CAB-6098-C913-CE605C84F3A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14894069"/>
      </p:ext>
    </p:extLst>
  </p:cSld>
  <p:clrMapOvr>
    <a:masterClrMapping/>
  </p:clrMapOvr>
  <mc:AlternateContent xmlns:mc="http://schemas.openxmlformats.org/markup-compatibility/2006">
    <mc:Choice xmlns:p14="http://schemas.microsoft.com/office/powerpoint/2010/main" Requires="p14">
      <p:transition spd="slow" p14:dur="2000" advTm="38559"/>
    </mc:Choice>
    <mc:Fallback>
      <p:transition spd="slow" advTm="38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9AAA-8AB6-A6B5-02DB-6495BC17D7E4}"/>
              </a:ext>
            </a:extLst>
          </p:cNvPr>
          <p:cNvSpPr>
            <a:spLocks noGrp="1"/>
          </p:cNvSpPr>
          <p:nvPr>
            <p:ph type="title"/>
          </p:nvPr>
        </p:nvSpPr>
        <p:spPr/>
        <p:txBody>
          <a:bodyPr/>
          <a:lstStyle/>
          <a:p>
            <a:r>
              <a:rPr lang="en-US"/>
              <a:t>Bottom legislators by pc1 score</a:t>
            </a:r>
          </a:p>
        </p:txBody>
      </p:sp>
      <p:sp>
        <p:nvSpPr>
          <p:cNvPr id="3" name="Content Placeholder 2">
            <a:extLst>
              <a:ext uri="{FF2B5EF4-FFF2-40B4-BE49-F238E27FC236}">
                <a16:creationId xmlns:a16="http://schemas.microsoft.com/office/drawing/2014/main" id="{CF44C782-E6D9-D454-B760-77A23869D773}"/>
              </a:ext>
            </a:extLst>
          </p:cNvPr>
          <p:cNvSpPr>
            <a:spLocks noGrp="1"/>
          </p:cNvSpPr>
          <p:nvPr>
            <p:ph idx="1"/>
          </p:nvPr>
        </p:nvSpPr>
        <p:spPr/>
        <p:txBody>
          <a:bodyPr>
            <a:normAutofit/>
          </a:bodyPr>
          <a:lstStyle/>
          <a:p>
            <a:r>
              <a:rPr lang="en-US" dirty="0"/>
              <a:t>Conversely, the legislators with the lowest PC1 scores are from the Democratic party (D), indicating that PC1 also captures variance in voting behavior that aligns with liberal voting patterns.</a:t>
            </a:r>
          </a:p>
          <a:p>
            <a:r>
              <a:rPr lang="en-US" dirty="0"/>
              <a:t>Legislators with the most negative scores on PC1 may represent a liberal equivalent to the conservative pattern captured by the positive end of PC1.</a:t>
            </a:r>
          </a:p>
        </p:txBody>
      </p:sp>
      <p:pic>
        <p:nvPicPr>
          <p:cNvPr id="5" name="Audio 4">
            <a:hlinkClick r:id="" action="ppaction://media"/>
            <a:extLst>
              <a:ext uri="{FF2B5EF4-FFF2-40B4-BE49-F238E27FC236}">
                <a16:creationId xmlns:a16="http://schemas.microsoft.com/office/drawing/2014/main" id="{E73C791D-B1E0-BCD7-1DB7-4C48CDBF298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3117157"/>
      </p:ext>
    </p:extLst>
  </p:cSld>
  <p:clrMapOvr>
    <a:masterClrMapping/>
  </p:clrMapOvr>
  <mc:AlternateContent xmlns:mc="http://schemas.openxmlformats.org/markup-compatibility/2006">
    <mc:Choice xmlns:p14="http://schemas.microsoft.com/office/powerpoint/2010/main" Requires="p14">
      <p:transition spd="slow" p14:dur="2000" advTm="37668"/>
    </mc:Choice>
    <mc:Fallback>
      <p:transition spd="slow" advTm="37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D006-C2EB-AB65-8D8D-92A3C11A1057}"/>
              </a:ext>
            </a:extLst>
          </p:cNvPr>
          <p:cNvSpPr>
            <a:spLocks noGrp="1"/>
          </p:cNvSpPr>
          <p:nvPr>
            <p:ph type="title"/>
          </p:nvPr>
        </p:nvSpPr>
        <p:spPr/>
        <p:txBody>
          <a:bodyPr/>
          <a:lstStyle/>
          <a:p>
            <a:r>
              <a:rPr lang="en-US"/>
              <a:t>Interpretation of pc1</a:t>
            </a:r>
          </a:p>
        </p:txBody>
      </p:sp>
      <p:sp>
        <p:nvSpPr>
          <p:cNvPr id="3" name="Content Placeholder 2">
            <a:extLst>
              <a:ext uri="{FF2B5EF4-FFF2-40B4-BE49-F238E27FC236}">
                <a16:creationId xmlns:a16="http://schemas.microsoft.com/office/drawing/2014/main" id="{6DF7EB31-1B5C-A11A-9169-62DCD7109251}"/>
              </a:ext>
            </a:extLst>
          </p:cNvPr>
          <p:cNvSpPr>
            <a:spLocks noGrp="1"/>
          </p:cNvSpPr>
          <p:nvPr>
            <p:ph idx="1"/>
          </p:nvPr>
        </p:nvSpPr>
        <p:spPr/>
        <p:txBody>
          <a:bodyPr/>
          <a:lstStyle/>
          <a:p>
            <a:r>
              <a:rPr lang="en-US" dirty="0"/>
              <a:t>The first principal component appears to be a strong indicator of partisan voting behavior, distinguishing between Republican and Democratic patterns.</a:t>
            </a:r>
          </a:p>
          <a:p>
            <a:r>
              <a:rPr lang="en-US" dirty="0"/>
              <a:t>This is not entirely surprising given the polarized nature of US politics</a:t>
            </a:r>
          </a:p>
        </p:txBody>
      </p:sp>
      <p:pic>
        <p:nvPicPr>
          <p:cNvPr id="5" name="Audio 4">
            <a:hlinkClick r:id="" action="ppaction://media"/>
            <a:extLst>
              <a:ext uri="{FF2B5EF4-FFF2-40B4-BE49-F238E27FC236}">
                <a16:creationId xmlns:a16="http://schemas.microsoft.com/office/drawing/2014/main" id="{BD940972-EB83-856D-0563-23606DF67EB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397879"/>
      </p:ext>
    </p:extLst>
  </p:cSld>
  <p:clrMapOvr>
    <a:masterClrMapping/>
  </p:clrMapOvr>
  <mc:AlternateContent xmlns:mc="http://schemas.openxmlformats.org/markup-compatibility/2006">
    <mc:Choice xmlns:p14="http://schemas.microsoft.com/office/powerpoint/2010/main" Requires="p14">
      <p:transition spd="slow" p14:dur="2000" advTm="21133"/>
    </mc:Choice>
    <mc:Fallback>
      <p:transition spd="slow" advTm="21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AFFB-8435-B2BA-17A6-37A933A884FC}"/>
              </a:ext>
            </a:extLst>
          </p:cNvPr>
          <p:cNvSpPr>
            <a:spLocks noGrp="1"/>
          </p:cNvSpPr>
          <p:nvPr>
            <p:ph type="title"/>
          </p:nvPr>
        </p:nvSpPr>
        <p:spPr/>
        <p:txBody>
          <a:bodyPr/>
          <a:lstStyle/>
          <a:p>
            <a:r>
              <a:rPr lang="en-US"/>
              <a:t>Surprises and learning points</a:t>
            </a:r>
          </a:p>
        </p:txBody>
      </p:sp>
      <p:sp>
        <p:nvSpPr>
          <p:cNvPr id="3" name="Content Placeholder 2">
            <a:extLst>
              <a:ext uri="{FF2B5EF4-FFF2-40B4-BE49-F238E27FC236}">
                <a16:creationId xmlns:a16="http://schemas.microsoft.com/office/drawing/2014/main" id="{C1779EB5-9D80-C43D-F4C6-8B5D687CC1FC}"/>
              </a:ext>
            </a:extLst>
          </p:cNvPr>
          <p:cNvSpPr>
            <a:spLocks noGrp="1"/>
          </p:cNvSpPr>
          <p:nvPr>
            <p:ph idx="1"/>
          </p:nvPr>
        </p:nvSpPr>
        <p:spPr>
          <a:xfrm>
            <a:off x="685800" y="2194560"/>
            <a:ext cx="8333874" cy="4024125"/>
          </a:xfrm>
        </p:spPr>
        <p:txBody>
          <a:bodyPr>
            <a:normAutofit lnSpcReduction="10000"/>
          </a:bodyPr>
          <a:lstStyle/>
          <a:p>
            <a:r>
              <a:rPr lang="en-US" dirty="0"/>
              <a:t>The result of this analysis may shock some people, especially regarding the magnitude of scores and distinctiveness between the two parties.</a:t>
            </a:r>
          </a:p>
          <a:p>
            <a:r>
              <a:rPr lang="en-US" dirty="0"/>
              <a:t>This means that one single principal component can account for a good proportion of partisan differences in electoral behavior.</a:t>
            </a:r>
          </a:p>
          <a:p>
            <a:r>
              <a:rPr lang="en-US" dirty="0"/>
              <a:t>The legislators with the largest and smallest PC1 scores could be of particular interest for a more detailed analysis.</a:t>
            </a:r>
          </a:p>
          <a:p>
            <a:r>
              <a:rPr lang="en-US" dirty="0"/>
              <a:t>Their voting records could be examined to understand which specific issues they are more likely to vote for or against, and whether their scores are a result of a few key votes or a general trend across many votes.</a:t>
            </a:r>
          </a:p>
        </p:txBody>
      </p:sp>
      <p:pic>
        <p:nvPicPr>
          <p:cNvPr id="5" name="Picture 4" descr="A yellow emoji with a surprised expression&#10;&#10;Description automatically generated">
            <a:extLst>
              <a:ext uri="{FF2B5EF4-FFF2-40B4-BE49-F238E27FC236}">
                <a16:creationId xmlns:a16="http://schemas.microsoft.com/office/drawing/2014/main" id="{94ED5A40-D4E9-3EC8-38B0-BB8EB80C54F7}"/>
              </a:ext>
            </a:extLst>
          </p:cNvPr>
          <p:cNvPicPr>
            <a:picLocks noChangeAspect="1"/>
          </p:cNvPicPr>
          <p:nvPr/>
        </p:nvPicPr>
        <p:blipFill>
          <a:blip r:embed="rId4"/>
          <a:stretch>
            <a:fillRect/>
          </a:stretch>
        </p:blipFill>
        <p:spPr>
          <a:xfrm>
            <a:off x="9097262" y="2480223"/>
            <a:ext cx="2958138" cy="3117898"/>
          </a:xfrm>
          <a:prstGeom prst="rect">
            <a:avLst/>
          </a:prstGeom>
        </p:spPr>
      </p:pic>
      <p:pic>
        <p:nvPicPr>
          <p:cNvPr id="6" name="Audio 5">
            <a:hlinkClick r:id="" action="ppaction://media"/>
            <a:extLst>
              <a:ext uri="{FF2B5EF4-FFF2-40B4-BE49-F238E27FC236}">
                <a16:creationId xmlns:a16="http://schemas.microsoft.com/office/drawing/2014/main" id="{51201274-C49B-DF69-7453-E060E67419F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0993631"/>
      </p:ext>
    </p:extLst>
  </p:cSld>
  <p:clrMapOvr>
    <a:masterClrMapping/>
  </p:clrMapOvr>
  <mc:AlternateContent xmlns:mc="http://schemas.openxmlformats.org/markup-compatibility/2006">
    <mc:Choice xmlns:p14="http://schemas.microsoft.com/office/powerpoint/2010/main" Requires="p14">
      <p:transition spd="slow" p14:dur="2000" advTm="43673"/>
    </mc:Choice>
    <mc:Fallback>
      <p:transition spd="slow" advTm="43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B847-7806-454E-F3B0-1AE9645B12EA}"/>
              </a:ext>
            </a:extLst>
          </p:cNvPr>
          <p:cNvSpPr>
            <a:spLocks noGrp="1"/>
          </p:cNvSpPr>
          <p:nvPr>
            <p:ph type="title"/>
          </p:nvPr>
        </p:nvSpPr>
        <p:spPr/>
        <p:txBody>
          <a:bodyPr/>
          <a:lstStyle/>
          <a:p>
            <a:r>
              <a:rPr lang="en-US"/>
              <a:t>Task 3</a:t>
            </a:r>
          </a:p>
        </p:txBody>
      </p:sp>
      <p:sp>
        <p:nvSpPr>
          <p:cNvPr id="3" name="Content Placeholder 2">
            <a:extLst>
              <a:ext uri="{FF2B5EF4-FFF2-40B4-BE49-F238E27FC236}">
                <a16:creationId xmlns:a16="http://schemas.microsoft.com/office/drawing/2014/main" id="{4FA4A5C7-EFA5-EE4F-2208-9AF2A7223591}"/>
              </a:ext>
            </a:extLst>
          </p:cNvPr>
          <p:cNvSpPr>
            <a:spLocks noGrp="1"/>
          </p:cNvSpPr>
          <p:nvPr>
            <p:ph idx="1"/>
          </p:nvPr>
        </p:nvSpPr>
        <p:spPr>
          <a:xfrm>
            <a:off x="685800" y="2194560"/>
            <a:ext cx="5033784" cy="4024125"/>
          </a:xfrm>
        </p:spPr>
        <p:txBody>
          <a:bodyPr vert="horz" lIns="91440" tIns="45720" rIns="91440" bIns="45720" rtlCol="0" anchor="t">
            <a:normAutofit/>
          </a:bodyPr>
          <a:lstStyle/>
          <a:p>
            <a:r>
              <a:rPr lang="en-US" dirty="0"/>
              <a:t>Visualize the vote-loadings for the first principal component.</a:t>
            </a:r>
          </a:p>
          <a:p>
            <a:r>
              <a:rPr lang="en-US" dirty="0"/>
              <a:t>How do you interpret a negative/positive value here?</a:t>
            </a:r>
          </a:p>
        </p:txBody>
      </p:sp>
      <p:pic>
        <p:nvPicPr>
          <p:cNvPr id="5" name="Picture 4" descr="A person and person standing next to a clipboard with a magnifying glass&#10;&#10;Description automatically generated">
            <a:extLst>
              <a:ext uri="{FF2B5EF4-FFF2-40B4-BE49-F238E27FC236}">
                <a16:creationId xmlns:a16="http://schemas.microsoft.com/office/drawing/2014/main" id="{2D052BC5-2C83-6A9F-0265-10BD85913DCB}"/>
              </a:ext>
            </a:extLst>
          </p:cNvPr>
          <p:cNvPicPr>
            <a:picLocks noChangeAspect="1"/>
          </p:cNvPicPr>
          <p:nvPr/>
        </p:nvPicPr>
        <p:blipFill>
          <a:blip r:embed="rId4"/>
          <a:stretch>
            <a:fillRect/>
          </a:stretch>
        </p:blipFill>
        <p:spPr>
          <a:xfrm>
            <a:off x="6398270" y="1964584"/>
            <a:ext cx="5113325" cy="4114800"/>
          </a:xfrm>
          <a:prstGeom prst="rect">
            <a:avLst/>
          </a:prstGeom>
        </p:spPr>
      </p:pic>
      <p:pic>
        <p:nvPicPr>
          <p:cNvPr id="6" name="Audio 5">
            <a:hlinkClick r:id="" action="ppaction://media"/>
            <a:extLst>
              <a:ext uri="{FF2B5EF4-FFF2-40B4-BE49-F238E27FC236}">
                <a16:creationId xmlns:a16="http://schemas.microsoft.com/office/drawing/2014/main" id="{8035423C-1EF6-5579-5BFF-1EC99EA696E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53434062"/>
      </p:ext>
    </p:extLst>
  </p:cSld>
  <p:clrMapOvr>
    <a:masterClrMapping/>
  </p:clrMapOvr>
  <mc:AlternateContent xmlns:mc="http://schemas.openxmlformats.org/markup-compatibility/2006">
    <mc:Choice xmlns:p14="http://schemas.microsoft.com/office/powerpoint/2010/main" Requires="p14">
      <p:transition spd="slow" p14:dur="2000" advTm="15545"/>
    </mc:Choice>
    <mc:Fallback>
      <p:transition spd="slow" advTm="15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9E40-F3AF-F4F7-B73A-8CD5EA1020DF}"/>
              </a:ext>
            </a:extLst>
          </p:cNvPr>
          <p:cNvSpPr>
            <a:spLocks noGrp="1"/>
          </p:cNvSpPr>
          <p:nvPr>
            <p:ph type="title"/>
          </p:nvPr>
        </p:nvSpPr>
        <p:spPr/>
        <p:txBody>
          <a:bodyPr/>
          <a:lstStyle/>
          <a:p>
            <a:r>
              <a:rPr lang="en-US"/>
              <a:t>Understanding the task</a:t>
            </a:r>
          </a:p>
        </p:txBody>
      </p:sp>
      <p:sp>
        <p:nvSpPr>
          <p:cNvPr id="3" name="Content Placeholder 2">
            <a:extLst>
              <a:ext uri="{FF2B5EF4-FFF2-40B4-BE49-F238E27FC236}">
                <a16:creationId xmlns:a16="http://schemas.microsoft.com/office/drawing/2014/main" id="{56E238B6-0287-1C27-26EB-E020CB41C17D}"/>
              </a:ext>
            </a:extLst>
          </p:cNvPr>
          <p:cNvSpPr>
            <a:spLocks noGrp="1"/>
          </p:cNvSpPr>
          <p:nvPr>
            <p:ph idx="1"/>
          </p:nvPr>
        </p:nvSpPr>
        <p:spPr/>
        <p:txBody>
          <a:bodyPr vert="horz" lIns="91440" tIns="45720" rIns="91440" bIns="45720" rtlCol="0" anchor="t">
            <a:normAutofit/>
          </a:bodyPr>
          <a:lstStyle/>
          <a:p>
            <a:r>
              <a:rPr lang="en-US" b="1">
                <a:ea typeface="+mn-lt"/>
                <a:cs typeface="+mn-lt"/>
              </a:rPr>
              <a:t>What is a Loading in PCA?</a:t>
            </a:r>
            <a:endParaRPr lang="en-US"/>
          </a:p>
          <a:p>
            <a:r>
              <a:rPr lang="en-US" b="1">
                <a:ea typeface="+mn-lt"/>
                <a:cs typeface="+mn-lt"/>
              </a:rPr>
              <a:t>Definition:</a:t>
            </a:r>
            <a:r>
              <a:rPr lang="en-US">
                <a:ea typeface="+mn-lt"/>
                <a:cs typeface="+mn-lt"/>
              </a:rPr>
              <a:t> "In PCA, a 'loading' is a coefficient that measures how much each original variable contributes to a principal component."</a:t>
            </a:r>
            <a:endParaRPr lang="en-US"/>
          </a:p>
          <a:p>
            <a:r>
              <a:rPr lang="en-US" b="1">
                <a:ea typeface="+mn-lt"/>
                <a:cs typeface="+mn-lt"/>
              </a:rPr>
              <a:t>Function:</a:t>
            </a:r>
            <a:r>
              <a:rPr lang="en-US">
                <a:ea typeface="+mn-lt"/>
                <a:cs typeface="+mn-lt"/>
              </a:rPr>
              <a:t> "Loadings are used to transform data from its original variables into new principal components, which are linear combinations of these original variables."</a:t>
            </a:r>
            <a:endParaRPr lang="en-US"/>
          </a:p>
          <a:p>
            <a:r>
              <a:rPr lang="en-US" b="1">
                <a:ea typeface="+mn-lt"/>
                <a:cs typeface="+mn-lt"/>
              </a:rPr>
              <a:t>Interpretation:</a:t>
            </a:r>
            <a:r>
              <a:rPr lang="en-US">
                <a:ea typeface="+mn-lt"/>
                <a:cs typeface="+mn-lt"/>
              </a:rPr>
              <a:t> "The magnitude and direction (positive or negative) of a loading indicate the influence of an original variable on the principal component."</a:t>
            </a:r>
            <a:endParaRPr lang="en-US"/>
          </a:p>
        </p:txBody>
      </p:sp>
      <p:pic>
        <p:nvPicPr>
          <p:cNvPr id="6" name="Audio 5">
            <a:hlinkClick r:id="" action="ppaction://media"/>
            <a:extLst>
              <a:ext uri="{FF2B5EF4-FFF2-40B4-BE49-F238E27FC236}">
                <a16:creationId xmlns:a16="http://schemas.microsoft.com/office/drawing/2014/main" id="{8DED71D7-ED3D-A053-DDD3-6DAC383D7CA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1148400"/>
      </p:ext>
    </p:extLst>
  </p:cSld>
  <p:clrMapOvr>
    <a:masterClrMapping/>
  </p:clrMapOvr>
  <mc:AlternateContent xmlns:mc="http://schemas.openxmlformats.org/markup-compatibility/2006">
    <mc:Choice xmlns:p14="http://schemas.microsoft.com/office/powerpoint/2010/main" Requires="p14">
      <p:transition spd="slow" p14:dur="2000" advTm="98593"/>
    </mc:Choice>
    <mc:Fallback>
      <p:transition spd="slow" advTm="98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DA2E34A9-FD22-9796-8485-CE6099D88368}"/>
              </a:ext>
            </a:extLst>
          </p:cNvPr>
          <p:cNvSpPr>
            <a:spLocks noGrp="1"/>
          </p:cNvSpPr>
          <p:nvPr>
            <p:ph type="title"/>
          </p:nvPr>
        </p:nvSpPr>
        <p:spPr>
          <a:xfrm>
            <a:off x="5071533" y="366440"/>
            <a:ext cx="8737601" cy="1600200"/>
          </a:xfrm>
        </p:spPr>
        <p:txBody>
          <a:bodyPr anchor="b">
            <a:normAutofit/>
          </a:bodyPr>
          <a:lstStyle/>
          <a:p>
            <a:pPr algn="l"/>
            <a:r>
              <a:rPr lang="en-US" sz="3200" dirty="0"/>
              <a:t>Observations from the plot</a:t>
            </a:r>
          </a:p>
        </p:txBody>
      </p:sp>
      <p:sp>
        <p:nvSpPr>
          <p:cNvPr id="3" name="Content Placeholder 2">
            <a:extLst>
              <a:ext uri="{FF2B5EF4-FFF2-40B4-BE49-F238E27FC236}">
                <a16:creationId xmlns:a16="http://schemas.microsoft.com/office/drawing/2014/main" id="{441CA35A-0D62-3E22-C068-99ABCC9A9AD4}"/>
              </a:ext>
            </a:extLst>
          </p:cNvPr>
          <p:cNvSpPr>
            <a:spLocks noGrp="1"/>
          </p:cNvSpPr>
          <p:nvPr>
            <p:ph idx="1"/>
          </p:nvPr>
        </p:nvSpPr>
        <p:spPr>
          <a:xfrm>
            <a:off x="685800" y="2364573"/>
            <a:ext cx="3977639" cy="3854112"/>
          </a:xfrm>
        </p:spPr>
        <p:txBody>
          <a:bodyPr vert="horz" lIns="91440" tIns="45720" rIns="91440" bIns="45720" rtlCol="0" anchor="t">
            <a:normAutofit fontScale="92500"/>
          </a:bodyPr>
          <a:lstStyle/>
          <a:p>
            <a:pPr marL="0" indent="0">
              <a:buNone/>
            </a:pPr>
            <a:r>
              <a:rPr lang="en-US" sz="1600" b="1"/>
              <a:t>Variation in Loadings</a:t>
            </a:r>
            <a:r>
              <a:rPr lang="en-US" sz="1600" dirty="0"/>
              <a:t>: There is considerable variation in the loadings, with both positive and negative values, suggesting that PC1 captures a complex pattern of voting behavior that includes both 'yea' and 'nay' votes.</a:t>
            </a:r>
          </a:p>
          <a:p>
            <a:pPr marL="0" indent="0">
              <a:buNone/>
            </a:pPr>
            <a:r>
              <a:rPr lang="en-US" sz="1600" b="1"/>
              <a:t>Significant Votes</a:t>
            </a:r>
            <a:r>
              <a:rPr lang="en-US" sz="1600" dirty="0"/>
              <a:t>: Votes that have higher positive or negative loadings are the ones that contribute most to PC1.</a:t>
            </a:r>
          </a:p>
          <a:p>
            <a:pPr marL="0" indent="0">
              <a:buNone/>
            </a:pPr>
            <a:r>
              <a:rPr lang="en-US" sz="1600" dirty="0"/>
              <a:t>These votes could be considered significant in differentiating between the voting behaviors of legislators and could be further analyzed to understand the specific issues that are driving the pattern of variance captured by PC1.</a:t>
            </a:r>
          </a:p>
        </p:txBody>
      </p:sp>
      <p:pic>
        <p:nvPicPr>
          <p:cNvPr id="5" name="Picture 4">
            <a:extLst>
              <a:ext uri="{FF2B5EF4-FFF2-40B4-BE49-F238E27FC236}">
                <a16:creationId xmlns:a16="http://schemas.microsoft.com/office/drawing/2014/main" id="{EB24BF5A-72AB-369D-80A1-8475B1B17417}"/>
              </a:ext>
            </a:extLst>
          </p:cNvPr>
          <p:cNvPicPr>
            <a:picLocks noChangeAspect="1"/>
          </p:cNvPicPr>
          <p:nvPr/>
        </p:nvPicPr>
        <p:blipFill>
          <a:blip r:embed="rId5"/>
          <a:stretch>
            <a:fillRect/>
          </a:stretch>
        </p:blipFill>
        <p:spPr>
          <a:xfrm>
            <a:off x="4783666" y="2271922"/>
            <a:ext cx="7078133" cy="3365093"/>
          </a:xfrm>
          <a:prstGeom prst="rect">
            <a:avLst/>
          </a:prstGeom>
        </p:spPr>
      </p:pic>
      <p:pic>
        <p:nvPicPr>
          <p:cNvPr id="7" name="Audio 6">
            <a:hlinkClick r:id="" action="ppaction://media"/>
            <a:extLst>
              <a:ext uri="{FF2B5EF4-FFF2-40B4-BE49-F238E27FC236}">
                <a16:creationId xmlns:a16="http://schemas.microsoft.com/office/drawing/2014/main" id="{0ECA3F8A-191C-1E00-BAEE-2DC4DBDF3AA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4268602"/>
      </p:ext>
    </p:extLst>
  </p:cSld>
  <p:clrMapOvr>
    <a:masterClrMapping/>
  </p:clrMapOvr>
  <mc:AlternateContent xmlns:mc="http://schemas.openxmlformats.org/markup-compatibility/2006">
    <mc:Choice xmlns:p14="http://schemas.microsoft.com/office/powerpoint/2010/main" Requires="p14">
      <p:transition spd="slow" p14:dur="2000" advTm="33802"/>
    </mc:Choice>
    <mc:Fallback>
      <p:transition spd="slow" advTm="33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BA44-293B-6ECB-883A-C675850D3748}"/>
              </a:ext>
            </a:extLst>
          </p:cNvPr>
          <p:cNvSpPr>
            <a:spLocks noGrp="1"/>
          </p:cNvSpPr>
          <p:nvPr>
            <p:ph type="title"/>
          </p:nvPr>
        </p:nvSpPr>
        <p:spPr/>
        <p:txBody>
          <a:bodyPr/>
          <a:lstStyle/>
          <a:p>
            <a:r>
              <a:rPr lang="en-US"/>
              <a:t>How to interpret the loadings</a:t>
            </a:r>
          </a:p>
        </p:txBody>
      </p:sp>
      <p:sp>
        <p:nvSpPr>
          <p:cNvPr id="3" name="Content Placeholder 2">
            <a:extLst>
              <a:ext uri="{FF2B5EF4-FFF2-40B4-BE49-F238E27FC236}">
                <a16:creationId xmlns:a16="http://schemas.microsoft.com/office/drawing/2014/main" id="{EBF24E95-6936-3E7B-B12C-AB3394247798}"/>
              </a:ext>
            </a:extLst>
          </p:cNvPr>
          <p:cNvSpPr>
            <a:spLocks noGrp="1"/>
          </p:cNvSpPr>
          <p:nvPr>
            <p:ph idx="1"/>
          </p:nvPr>
        </p:nvSpPr>
        <p:spPr/>
        <p:txBody>
          <a:bodyPr vert="horz" lIns="91440" tIns="45720" rIns="91440" bIns="45720" rtlCol="0" anchor="t">
            <a:normAutofit lnSpcReduction="10000"/>
          </a:bodyPr>
          <a:lstStyle/>
          <a:p>
            <a:pPr marL="0" indent="0">
              <a:buNone/>
            </a:pPr>
            <a:r>
              <a:rPr lang="en-US" b="1"/>
              <a:t>Positive Loadings</a:t>
            </a:r>
            <a:r>
              <a:rPr lang="en-US" dirty="0"/>
              <a:t>: Votes with positive loadings on PC1 suggest that legislators with a high score on this component tend to vote 'yea' on these issues.</a:t>
            </a:r>
          </a:p>
          <a:p>
            <a:pPr marL="0" indent="0">
              <a:buNone/>
            </a:pPr>
            <a:r>
              <a:rPr lang="en-US" dirty="0"/>
              <a:t>The higher the loading, the more strongly a 'yea' vote on that issue is associated with the pattern captured by PC1.</a:t>
            </a:r>
          </a:p>
          <a:p>
            <a:pPr marL="0" indent="0">
              <a:buNone/>
            </a:pPr>
            <a:r>
              <a:rPr lang="en-US" b="1"/>
              <a:t>Negative Loadings</a:t>
            </a:r>
            <a:r>
              <a:rPr lang="en-US" dirty="0"/>
              <a:t>: Votes with negative loadings suggest that legislators with a high score on PC1 tend to vote 'nay' on these issues.</a:t>
            </a:r>
          </a:p>
          <a:p>
            <a:pPr marL="0" indent="0">
              <a:buNone/>
            </a:pPr>
            <a:r>
              <a:rPr lang="en-US" dirty="0"/>
              <a:t>A lower (more negative) loading implies a stronger association with a 'nay' vote in the pattern captured by PC1.</a:t>
            </a:r>
          </a:p>
          <a:p>
            <a:pPr marL="0" indent="0">
              <a:buNone/>
            </a:pPr>
            <a:r>
              <a:rPr lang="en-US" b="1"/>
              <a:t>Magnitude of Loadings</a:t>
            </a:r>
            <a:r>
              <a:rPr lang="en-US" dirty="0"/>
              <a:t>: The magnitude (absolute value) of the loading indicates the strength of the association between the vote and PC1.</a:t>
            </a:r>
          </a:p>
          <a:p>
            <a:pPr marL="0" indent="0">
              <a:buNone/>
            </a:pPr>
            <a:r>
              <a:rPr lang="en-US" dirty="0"/>
              <a:t>Larger magnitudes (both positive and negative) mean that the vote has a stronger relationship with the variance captured by PC1.</a:t>
            </a:r>
          </a:p>
        </p:txBody>
      </p:sp>
      <p:pic>
        <p:nvPicPr>
          <p:cNvPr id="5" name="Audio 4">
            <a:hlinkClick r:id="" action="ppaction://media"/>
            <a:extLst>
              <a:ext uri="{FF2B5EF4-FFF2-40B4-BE49-F238E27FC236}">
                <a16:creationId xmlns:a16="http://schemas.microsoft.com/office/drawing/2014/main" id="{5614E555-5A8F-0160-397A-D389F51D201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4216962"/>
      </p:ext>
    </p:extLst>
  </p:cSld>
  <p:clrMapOvr>
    <a:masterClrMapping/>
  </p:clrMapOvr>
  <mc:AlternateContent xmlns:mc="http://schemas.openxmlformats.org/markup-compatibility/2006">
    <mc:Choice xmlns:p14="http://schemas.microsoft.com/office/powerpoint/2010/main" Requires="p14">
      <p:transition spd="slow" p14:dur="2000" advTm="49877"/>
    </mc:Choice>
    <mc:Fallback>
      <p:transition spd="slow" advTm="49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7826C-6809-6C12-5D5E-F2B3CAE01A7A}"/>
              </a:ext>
            </a:extLst>
          </p:cNvPr>
          <p:cNvSpPr>
            <a:spLocks noGrp="1"/>
          </p:cNvSpPr>
          <p:nvPr>
            <p:ph type="title"/>
          </p:nvPr>
        </p:nvSpPr>
        <p:spPr/>
        <p:txBody>
          <a:bodyPr/>
          <a:lstStyle/>
          <a:p>
            <a:r>
              <a:rPr lang="en-US"/>
              <a:t>Curse OF Dimensionality</a:t>
            </a:r>
          </a:p>
        </p:txBody>
      </p:sp>
      <p:sp>
        <p:nvSpPr>
          <p:cNvPr id="3" name="Content Placeholder 2">
            <a:extLst>
              <a:ext uri="{FF2B5EF4-FFF2-40B4-BE49-F238E27FC236}">
                <a16:creationId xmlns:a16="http://schemas.microsoft.com/office/drawing/2014/main" id="{1BFE0240-694F-8C3A-23ED-00AD1AA2B5FC}"/>
              </a:ext>
            </a:extLst>
          </p:cNvPr>
          <p:cNvSpPr>
            <a:spLocks noGrp="1"/>
          </p:cNvSpPr>
          <p:nvPr>
            <p:ph idx="1"/>
          </p:nvPr>
        </p:nvSpPr>
        <p:spPr>
          <a:xfrm>
            <a:off x="685800" y="2048787"/>
            <a:ext cx="10820400" cy="4169898"/>
          </a:xfrm>
        </p:spPr>
        <p:txBody>
          <a:bodyPr vert="horz" lIns="91440" tIns="45720" rIns="91440" bIns="45720" rtlCol="0" anchor="t">
            <a:normAutofit/>
          </a:bodyPr>
          <a:lstStyle/>
          <a:p>
            <a:pPr>
              <a:lnSpc>
                <a:spcPct val="150000"/>
              </a:lnSpc>
            </a:pPr>
            <a:r>
              <a:rPr lang="en-US"/>
              <a:t>As we add more dimensions to the dataset, the space it occupies increases exponentially which leads to sparse data</a:t>
            </a:r>
          </a:p>
          <a:p>
            <a:pPr>
              <a:lnSpc>
                <a:spcPct val="150000"/>
              </a:lnSpc>
            </a:pPr>
            <a:r>
              <a:rPr lang="en-US"/>
              <a:t>Problems with curse of dimensionality are Data Sparsity, Increased Computation, Overfitting, etc.</a:t>
            </a:r>
          </a:p>
        </p:txBody>
      </p:sp>
      <p:pic>
        <p:nvPicPr>
          <p:cNvPr id="15" name="Audio 14">
            <a:hlinkClick r:id="" action="ppaction://media"/>
            <a:extLst>
              <a:ext uri="{FF2B5EF4-FFF2-40B4-BE49-F238E27FC236}">
                <a16:creationId xmlns:a16="http://schemas.microsoft.com/office/drawing/2014/main" id="{97A3F509-3114-C686-0AE2-DE958B5C340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86250756"/>
      </p:ext>
    </p:extLst>
  </p:cSld>
  <p:clrMapOvr>
    <a:masterClrMapping/>
  </p:clrMapOvr>
  <mc:AlternateContent xmlns:mc="http://schemas.openxmlformats.org/markup-compatibility/2006">
    <mc:Choice xmlns:p14="http://schemas.microsoft.com/office/powerpoint/2010/main" Requires="p14">
      <p:transition spd="slow" p14:dur="2000" advTm="106505"/>
    </mc:Choice>
    <mc:Fallback>
      <p:transition spd="slow" advTm="106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0E9D7-FB0A-CA6B-DD35-71183DD98A4B}"/>
              </a:ext>
            </a:extLst>
          </p:cNvPr>
          <p:cNvSpPr>
            <a:spLocks noGrp="1"/>
          </p:cNvSpPr>
          <p:nvPr>
            <p:ph type="title"/>
          </p:nvPr>
        </p:nvSpPr>
        <p:spPr/>
        <p:txBody>
          <a:bodyPr/>
          <a:lstStyle/>
          <a:p>
            <a:r>
              <a:rPr lang="en-US"/>
              <a:t>Task 4</a:t>
            </a:r>
          </a:p>
        </p:txBody>
      </p:sp>
      <p:sp>
        <p:nvSpPr>
          <p:cNvPr id="3" name="Content Placeholder 2">
            <a:extLst>
              <a:ext uri="{FF2B5EF4-FFF2-40B4-BE49-F238E27FC236}">
                <a16:creationId xmlns:a16="http://schemas.microsoft.com/office/drawing/2014/main" id="{423C85D9-439C-5859-3F0E-F04334DE6CD3}"/>
              </a:ext>
            </a:extLst>
          </p:cNvPr>
          <p:cNvSpPr>
            <a:spLocks noGrp="1"/>
          </p:cNvSpPr>
          <p:nvPr>
            <p:ph idx="1"/>
          </p:nvPr>
        </p:nvSpPr>
        <p:spPr>
          <a:xfrm>
            <a:off x="685800" y="2194560"/>
            <a:ext cx="5262957" cy="4024125"/>
          </a:xfrm>
        </p:spPr>
        <p:txBody>
          <a:bodyPr/>
          <a:lstStyle/>
          <a:p>
            <a:r>
              <a:rPr lang="en-US" dirty="0"/>
              <a:t>Analyze the vote-loadings for the second principal component.</a:t>
            </a:r>
          </a:p>
          <a:p>
            <a:r>
              <a:rPr lang="en-US" dirty="0"/>
              <a:t>How would you characterize votes with large loadings?</a:t>
            </a:r>
          </a:p>
        </p:txBody>
      </p:sp>
      <p:pic>
        <p:nvPicPr>
          <p:cNvPr id="5" name="Picture 4" descr="A person and person standing next to a clipboard with a magnifying glass&#10;&#10;Description automatically generated">
            <a:extLst>
              <a:ext uri="{FF2B5EF4-FFF2-40B4-BE49-F238E27FC236}">
                <a16:creationId xmlns:a16="http://schemas.microsoft.com/office/drawing/2014/main" id="{B5B11931-98D5-F0EC-3E0E-58B199D0ED8B}"/>
              </a:ext>
            </a:extLst>
          </p:cNvPr>
          <p:cNvPicPr>
            <a:picLocks noChangeAspect="1"/>
          </p:cNvPicPr>
          <p:nvPr/>
        </p:nvPicPr>
        <p:blipFill>
          <a:blip r:embed="rId4"/>
          <a:stretch>
            <a:fillRect/>
          </a:stretch>
        </p:blipFill>
        <p:spPr>
          <a:xfrm>
            <a:off x="6426916" y="1981772"/>
            <a:ext cx="5113325" cy="4114800"/>
          </a:xfrm>
          <a:prstGeom prst="rect">
            <a:avLst/>
          </a:prstGeom>
        </p:spPr>
      </p:pic>
      <p:pic>
        <p:nvPicPr>
          <p:cNvPr id="6" name="Audio 5">
            <a:hlinkClick r:id="" action="ppaction://media"/>
            <a:extLst>
              <a:ext uri="{FF2B5EF4-FFF2-40B4-BE49-F238E27FC236}">
                <a16:creationId xmlns:a16="http://schemas.microsoft.com/office/drawing/2014/main" id="{5C373811-0C1A-E304-C9A6-E1A461F9F8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469115"/>
      </p:ext>
    </p:extLst>
  </p:cSld>
  <p:clrMapOvr>
    <a:masterClrMapping/>
  </p:clrMapOvr>
  <mc:AlternateContent xmlns:mc="http://schemas.openxmlformats.org/markup-compatibility/2006">
    <mc:Choice xmlns:p14="http://schemas.microsoft.com/office/powerpoint/2010/main" Requires="p14">
      <p:transition spd="slow" p14:dur="2000" advTm="13152"/>
    </mc:Choice>
    <mc:Fallback>
      <p:transition spd="slow" advTm="13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857CC2FC-D7E4-AD4B-C803-5D1755CAE3BF}"/>
              </a:ext>
            </a:extLst>
          </p:cNvPr>
          <p:cNvSpPr>
            <a:spLocks noGrp="1"/>
          </p:cNvSpPr>
          <p:nvPr>
            <p:ph type="title"/>
          </p:nvPr>
        </p:nvSpPr>
        <p:spPr>
          <a:xfrm>
            <a:off x="6250629" y="477885"/>
            <a:ext cx="3977639" cy="1600200"/>
          </a:xfrm>
        </p:spPr>
        <p:txBody>
          <a:bodyPr anchor="b">
            <a:normAutofit/>
          </a:bodyPr>
          <a:lstStyle/>
          <a:p>
            <a:pPr algn="l"/>
            <a:r>
              <a:rPr lang="en-US" sz="3200" dirty="0"/>
              <a:t>Plotting the PC2 Graph</a:t>
            </a:r>
          </a:p>
        </p:txBody>
      </p:sp>
      <p:sp>
        <p:nvSpPr>
          <p:cNvPr id="9" name="Content Placeholder 8">
            <a:extLst>
              <a:ext uri="{FF2B5EF4-FFF2-40B4-BE49-F238E27FC236}">
                <a16:creationId xmlns:a16="http://schemas.microsoft.com/office/drawing/2014/main" id="{96F714F2-BD93-CB05-2664-28FD7DE2E8D3}"/>
              </a:ext>
            </a:extLst>
          </p:cNvPr>
          <p:cNvSpPr>
            <a:spLocks noGrp="1"/>
          </p:cNvSpPr>
          <p:nvPr>
            <p:ph idx="1"/>
          </p:nvPr>
        </p:nvSpPr>
        <p:spPr>
          <a:xfrm>
            <a:off x="685800" y="2364573"/>
            <a:ext cx="3977639" cy="3854112"/>
          </a:xfrm>
        </p:spPr>
        <p:txBody>
          <a:bodyPr>
            <a:normAutofit/>
          </a:bodyPr>
          <a:lstStyle/>
          <a:p>
            <a:r>
              <a:rPr lang="en-US" sz="1600" dirty="0"/>
              <a:t>The graph shows the plot for the second principal component that we obtained during PCA.</a:t>
            </a:r>
          </a:p>
          <a:p>
            <a:r>
              <a:rPr lang="en-US" sz="1600" dirty="0"/>
              <a:t>Comparing the PC1 and PC2 we can observe a lot of differences.</a:t>
            </a:r>
          </a:p>
        </p:txBody>
      </p:sp>
      <p:pic>
        <p:nvPicPr>
          <p:cNvPr id="5" name="Content Placeholder 4">
            <a:extLst>
              <a:ext uri="{FF2B5EF4-FFF2-40B4-BE49-F238E27FC236}">
                <a16:creationId xmlns:a16="http://schemas.microsoft.com/office/drawing/2014/main" id="{16DBA51F-08B0-5F5E-617C-E966BA0D9CE8}"/>
              </a:ext>
            </a:extLst>
          </p:cNvPr>
          <p:cNvPicPr>
            <a:picLocks noChangeAspect="1"/>
          </p:cNvPicPr>
          <p:nvPr/>
        </p:nvPicPr>
        <p:blipFill>
          <a:blip r:embed="rId5"/>
          <a:stretch>
            <a:fillRect/>
          </a:stretch>
        </p:blipFill>
        <p:spPr>
          <a:xfrm>
            <a:off x="4972699" y="2714719"/>
            <a:ext cx="6533501" cy="2509214"/>
          </a:xfrm>
          <a:prstGeom prst="rect">
            <a:avLst/>
          </a:prstGeom>
        </p:spPr>
      </p:pic>
      <p:pic>
        <p:nvPicPr>
          <p:cNvPr id="7" name="Audio 6">
            <a:hlinkClick r:id="" action="ppaction://media"/>
            <a:extLst>
              <a:ext uri="{FF2B5EF4-FFF2-40B4-BE49-F238E27FC236}">
                <a16:creationId xmlns:a16="http://schemas.microsoft.com/office/drawing/2014/main" id="{8EDC68CD-8994-BB44-130C-44EB40BCD6A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0201641"/>
      </p:ext>
    </p:extLst>
  </p:cSld>
  <p:clrMapOvr>
    <a:masterClrMapping/>
  </p:clrMapOvr>
  <mc:AlternateContent xmlns:mc="http://schemas.openxmlformats.org/markup-compatibility/2006">
    <mc:Choice xmlns:p14="http://schemas.microsoft.com/office/powerpoint/2010/main" Requires="p14">
      <p:transition spd="slow" p14:dur="2000" advTm="10482"/>
    </mc:Choice>
    <mc:Fallback>
      <p:transition spd="slow" advTm="1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B34B-E849-C5A8-EB22-2415FFA05ACC}"/>
              </a:ext>
            </a:extLst>
          </p:cNvPr>
          <p:cNvSpPr>
            <a:spLocks noGrp="1"/>
          </p:cNvSpPr>
          <p:nvPr>
            <p:ph type="title"/>
          </p:nvPr>
        </p:nvSpPr>
        <p:spPr/>
        <p:txBody>
          <a:bodyPr/>
          <a:lstStyle/>
          <a:p>
            <a:r>
              <a:rPr lang="en-US"/>
              <a:t>Characterization of votes. With large loadings on pc2</a:t>
            </a:r>
          </a:p>
        </p:txBody>
      </p:sp>
      <p:sp>
        <p:nvSpPr>
          <p:cNvPr id="3" name="Content Placeholder 2">
            <a:extLst>
              <a:ext uri="{FF2B5EF4-FFF2-40B4-BE49-F238E27FC236}">
                <a16:creationId xmlns:a16="http://schemas.microsoft.com/office/drawing/2014/main" id="{F6FBF18A-35D1-4D27-BFCB-6BB04856AC7C}"/>
              </a:ext>
            </a:extLst>
          </p:cNvPr>
          <p:cNvSpPr>
            <a:spLocks noGrp="1"/>
          </p:cNvSpPr>
          <p:nvPr>
            <p:ph idx="1"/>
          </p:nvPr>
        </p:nvSpPr>
        <p:spPr/>
        <p:txBody>
          <a:bodyPr vert="horz" lIns="91440" tIns="45720" rIns="91440" bIns="45720" rtlCol="0" anchor="t">
            <a:normAutofit/>
          </a:bodyPr>
          <a:lstStyle/>
          <a:p>
            <a:r>
              <a:rPr lang="en-US" b="1"/>
              <a:t>Votes with Large Positive Loadings</a:t>
            </a:r>
            <a:r>
              <a:rPr lang="en-US" dirty="0"/>
              <a:t>: These votes are associated with a specific pattern that is different from the one captured by PC1.</a:t>
            </a:r>
          </a:p>
          <a:p>
            <a:r>
              <a:rPr lang="en-US" dirty="0"/>
              <a:t>This pattern could be related to issues that differentiate legislators in a way that is not strictly partisan but could be related to other factors such as ideology, geography, or specific interests</a:t>
            </a:r>
          </a:p>
          <a:p>
            <a:r>
              <a:rPr lang="en-US" b="1"/>
              <a:t>Votes with Large Negative Loadings</a:t>
            </a:r>
            <a:r>
              <a:rPr lang="en-US" dirty="0"/>
              <a:t>: These votes represent another pattern that is also distinct from PC1.</a:t>
            </a:r>
          </a:p>
          <a:p>
            <a:r>
              <a:rPr lang="en-US" dirty="0"/>
              <a:t>Legislators who score low on PC2 might consistently vote against these issues, indicating a separate dimension of disagreement or agreement that is independent of the primary partisan divide.</a:t>
            </a:r>
          </a:p>
        </p:txBody>
      </p:sp>
      <p:pic>
        <p:nvPicPr>
          <p:cNvPr id="5" name="Audio 4">
            <a:hlinkClick r:id="" action="ppaction://media"/>
            <a:extLst>
              <a:ext uri="{FF2B5EF4-FFF2-40B4-BE49-F238E27FC236}">
                <a16:creationId xmlns:a16="http://schemas.microsoft.com/office/drawing/2014/main" id="{B604A873-B33E-298C-CB3E-CD3B281335A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6250722"/>
      </p:ext>
    </p:extLst>
  </p:cSld>
  <p:clrMapOvr>
    <a:masterClrMapping/>
  </p:clrMapOvr>
  <mc:AlternateContent xmlns:mc="http://schemas.openxmlformats.org/markup-compatibility/2006">
    <mc:Choice xmlns:p14="http://schemas.microsoft.com/office/powerpoint/2010/main" Requires="p14">
      <p:transition spd="slow" p14:dur="2000" advTm="44036"/>
    </mc:Choice>
    <mc:Fallback>
      <p:transition spd="slow" advTm="44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AAE4-E975-B12E-07C4-7ADB4EE89BA5}"/>
              </a:ext>
            </a:extLst>
          </p:cNvPr>
          <p:cNvSpPr>
            <a:spLocks noGrp="1"/>
          </p:cNvSpPr>
          <p:nvPr>
            <p:ph type="title"/>
          </p:nvPr>
        </p:nvSpPr>
        <p:spPr/>
        <p:txBody>
          <a:bodyPr/>
          <a:lstStyle/>
          <a:p>
            <a:r>
              <a:rPr lang="en-US"/>
              <a:t>insights</a:t>
            </a:r>
          </a:p>
        </p:txBody>
      </p:sp>
      <p:sp>
        <p:nvSpPr>
          <p:cNvPr id="3" name="Content Placeholder 2">
            <a:extLst>
              <a:ext uri="{FF2B5EF4-FFF2-40B4-BE49-F238E27FC236}">
                <a16:creationId xmlns:a16="http://schemas.microsoft.com/office/drawing/2014/main" id="{FAC10529-912A-50A2-D2A2-DC0ACB1381CF}"/>
              </a:ext>
            </a:extLst>
          </p:cNvPr>
          <p:cNvSpPr>
            <a:spLocks noGrp="1"/>
          </p:cNvSpPr>
          <p:nvPr>
            <p:ph idx="1"/>
          </p:nvPr>
        </p:nvSpPr>
        <p:spPr/>
        <p:txBody>
          <a:bodyPr/>
          <a:lstStyle/>
          <a:p>
            <a:r>
              <a:rPr lang="en-US" dirty="0"/>
              <a:t>Votes with large loadings on PC2 can be characterized as those that capture variance in voting behavior not explained by PC1.</a:t>
            </a:r>
          </a:p>
          <a:p>
            <a:r>
              <a:rPr lang="en-US" dirty="0"/>
              <a:t>While PC1 might primarily capture the partisan divide, PC2 could be revealing other underlying factors influencing voting behavior.</a:t>
            </a:r>
          </a:p>
          <a:p>
            <a:r>
              <a:rPr lang="en-US" dirty="0"/>
              <a:t>This component might represent factors such as regional issues, the interests of specific constituencies, or coalitions on certain legislation.</a:t>
            </a:r>
          </a:p>
        </p:txBody>
      </p:sp>
      <p:pic>
        <p:nvPicPr>
          <p:cNvPr id="5" name="Audio 4">
            <a:hlinkClick r:id="" action="ppaction://media"/>
            <a:extLst>
              <a:ext uri="{FF2B5EF4-FFF2-40B4-BE49-F238E27FC236}">
                <a16:creationId xmlns:a16="http://schemas.microsoft.com/office/drawing/2014/main" id="{772DB210-5EA4-913B-CD8C-F5710697128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6077770"/>
      </p:ext>
    </p:extLst>
  </p:cSld>
  <p:clrMapOvr>
    <a:masterClrMapping/>
  </p:clrMapOvr>
  <mc:AlternateContent xmlns:mc="http://schemas.openxmlformats.org/markup-compatibility/2006">
    <mc:Choice xmlns:p14="http://schemas.microsoft.com/office/powerpoint/2010/main" Requires="p14">
      <p:transition spd="slow" p14:dur="2000" advTm="41738"/>
    </mc:Choice>
    <mc:Fallback>
      <p:transition spd="slow" advTm="41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E9F1-1449-891C-63EE-ADB419D92A20}"/>
              </a:ext>
            </a:extLst>
          </p:cNvPr>
          <p:cNvSpPr>
            <a:spLocks noGrp="1"/>
          </p:cNvSpPr>
          <p:nvPr>
            <p:ph type="title"/>
          </p:nvPr>
        </p:nvSpPr>
        <p:spPr/>
        <p:txBody>
          <a:bodyPr/>
          <a:lstStyle/>
          <a:p>
            <a:r>
              <a:rPr lang="en-US"/>
              <a:t>Task 5</a:t>
            </a:r>
          </a:p>
        </p:txBody>
      </p:sp>
      <p:sp>
        <p:nvSpPr>
          <p:cNvPr id="3" name="Content Placeholder 2">
            <a:extLst>
              <a:ext uri="{FF2B5EF4-FFF2-40B4-BE49-F238E27FC236}">
                <a16:creationId xmlns:a16="http://schemas.microsoft.com/office/drawing/2014/main" id="{CC5E474A-AC00-0279-11B7-09B2E1F09047}"/>
              </a:ext>
            </a:extLst>
          </p:cNvPr>
          <p:cNvSpPr>
            <a:spLocks noGrp="1"/>
          </p:cNvSpPr>
          <p:nvPr>
            <p:ph idx="1"/>
          </p:nvPr>
        </p:nvSpPr>
        <p:spPr>
          <a:xfrm>
            <a:off x="685800" y="2194560"/>
            <a:ext cx="5125453" cy="4024125"/>
          </a:xfrm>
        </p:spPr>
        <p:txBody>
          <a:bodyPr/>
          <a:lstStyle/>
          <a:p>
            <a:r>
              <a:rPr lang="en-US" dirty="0"/>
              <a:t>Analyze the scores associated with the second principal component for each legislator.</a:t>
            </a:r>
          </a:p>
          <a:p>
            <a:r>
              <a:rPr lang="en-US" dirty="0"/>
              <a:t>How would you characterize the legislators with large absolute values? </a:t>
            </a:r>
          </a:p>
          <a:p>
            <a:r>
              <a:rPr lang="en-US" dirty="0"/>
              <a:t>Are you surprised by your findings?</a:t>
            </a:r>
          </a:p>
        </p:txBody>
      </p:sp>
      <p:pic>
        <p:nvPicPr>
          <p:cNvPr id="5" name="Picture 4" descr="A person and person standing next to a clipboard with a magnifying glass&#10;&#10;Description automatically generated">
            <a:extLst>
              <a:ext uri="{FF2B5EF4-FFF2-40B4-BE49-F238E27FC236}">
                <a16:creationId xmlns:a16="http://schemas.microsoft.com/office/drawing/2014/main" id="{63C20308-7A1A-2862-8A4A-A7DEBD1B649A}"/>
              </a:ext>
            </a:extLst>
          </p:cNvPr>
          <p:cNvPicPr>
            <a:picLocks noChangeAspect="1"/>
          </p:cNvPicPr>
          <p:nvPr/>
        </p:nvPicPr>
        <p:blipFill>
          <a:blip r:embed="rId4"/>
          <a:stretch>
            <a:fillRect/>
          </a:stretch>
        </p:blipFill>
        <p:spPr>
          <a:xfrm>
            <a:off x="6358165" y="1895832"/>
            <a:ext cx="5113325" cy="4114800"/>
          </a:xfrm>
          <a:prstGeom prst="rect">
            <a:avLst/>
          </a:prstGeom>
        </p:spPr>
      </p:pic>
      <p:pic>
        <p:nvPicPr>
          <p:cNvPr id="6" name="Audio 5">
            <a:hlinkClick r:id="" action="ppaction://media"/>
            <a:extLst>
              <a:ext uri="{FF2B5EF4-FFF2-40B4-BE49-F238E27FC236}">
                <a16:creationId xmlns:a16="http://schemas.microsoft.com/office/drawing/2014/main" id="{34F6ADF7-C3A7-5F22-78CA-9370F9D5B2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045302"/>
      </p:ext>
    </p:extLst>
  </p:cSld>
  <p:clrMapOvr>
    <a:masterClrMapping/>
  </p:clrMapOvr>
  <mc:AlternateContent xmlns:mc="http://schemas.openxmlformats.org/markup-compatibility/2006">
    <mc:Choice xmlns:p14="http://schemas.microsoft.com/office/powerpoint/2010/main" Requires="p14">
      <p:transition spd="slow" p14:dur="2000" advTm="14572"/>
    </mc:Choice>
    <mc:Fallback>
      <p:transition spd="slow" advTm="14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2E0B-39FF-5364-5C31-BC4C7A7D07E1}"/>
              </a:ext>
            </a:extLst>
          </p:cNvPr>
          <p:cNvSpPr>
            <a:spLocks noGrp="1"/>
          </p:cNvSpPr>
          <p:nvPr>
            <p:ph type="title"/>
          </p:nvPr>
        </p:nvSpPr>
        <p:spPr/>
        <p:txBody>
          <a:bodyPr/>
          <a:lstStyle/>
          <a:p>
            <a:r>
              <a:rPr lang="en-US"/>
              <a:t>Legislators with largest absolute pc 2 scores</a:t>
            </a:r>
          </a:p>
        </p:txBody>
      </p:sp>
      <p:sp>
        <p:nvSpPr>
          <p:cNvPr id="9" name="Content Placeholder 8">
            <a:extLst>
              <a:ext uri="{FF2B5EF4-FFF2-40B4-BE49-F238E27FC236}">
                <a16:creationId xmlns:a16="http://schemas.microsoft.com/office/drawing/2014/main" id="{E614589D-47BB-2748-CC2A-403E3C6D5DD9}"/>
              </a:ext>
            </a:extLst>
          </p:cNvPr>
          <p:cNvSpPr>
            <a:spLocks noGrp="1"/>
          </p:cNvSpPr>
          <p:nvPr>
            <p:ph idx="1"/>
          </p:nvPr>
        </p:nvSpPr>
        <p:spPr>
          <a:xfrm>
            <a:off x="685800" y="2194560"/>
            <a:ext cx="6825817" cy="4024125"/>
          </a:xfrm>
        </p:spPr>
        <p:txBody>
          <a:bodyPr vert="horz" lIns="91440" tIns="45720" rIns="91440" bIns="45720" rtlCol="0" anchor="t">
            <a:normAutofit/>
          </a:bodyPr>
          <a:lstStyle/>
          <a:p>
            <a:r>
              <a:rPr lang="en-US" sz="1600">
                <a:latin typeface="Century Gothic"/>
              </a:rPr>
              <a:t>The legislators with the largest absolute values on PC2 are likely to exhibit voting behaviors that are distinct from the pattern captured by PC1.</a:t>
            </a:r>
          </a:p>
          <a:p>
            <a:endParaRPr lang="en-US" sz="1600">
              <a:latin typeface="Century Gothic"/>
            </a:endParaRPr>
          </a:p>
          <a:p>
            <a:r>
              <a:rPr lang="en-US" sz="1600">
                <a:latin typeface="Century Gothic"/>
              </a:rPr>
              <a:t>These individuals could represent unique voting blocs or have voting patterns influenced by factors such as specific regional issues, individual ideologies, or a focus on a particular set of policies that differ from the broader party lines.</a:t>
            </a:r>
            <a:r>
              <a:rPr lang="en-US" sz="1600">
                <a:solidFill>
                  <a:srgbClr val="1A466C"/>
                </a:solidFill>
                <a:latin typeface="Century Gothic"/>
                <a:hlinkClick r:id="rId4"/>
              </a:rPr>
              <a:t>¶</a:t>
            </a:r>
            <a:endParaRPr lang="en-US" sz="1600">
              <a:latin typeface="Century Gothic"/>
            </a:endParaRPr>
          </a:p>
          <a:p>
            <a:endParaRPr lang="en-US" sz="1600">
              <a:solidFill>
                <a:srgbClr val="1A466C"/>
              </a:solidFill>
              <a:latin typeface="Century Gothic"/>
            </a:endParaRPr>
          </a:p>
          <a:p>
            <a:r>
              <a:rPr lang="en-US" sz="1600">
                <a:latin typeface="Century Gothic"/>
              </a:rPr>
              <a:t>Interestingly, we see a mix of both Democrats (D) and Republicans (R) among the top scores on PC2, which suggests that PC2 captures a dimension of variance in voting behavior that transcends party affiliation.</a:t>
            </a:r>
          </a:p>
          <a:p>
            <a:endParaRPr lang="en-US"/>
          </a:p>
        </p:txBody>
      </p:sp>
      <p:pic>
        <p:nvPicPr>
          <p:cNvPr id="10" name="Picture 9" descr="A table with numbers and letters&#10;&#10;Description automatically generated">
            <a:extLst>
              <a:ext uri="{FF2B5EF4-FFF2-40B4-BE49-F238E27FC236}">
                <a16:creationId xmlns:a16="http://schemas.microsoft.com/office/drawing/2014/main" id="{87C66D42-C1CE-018D-E43D-D2C9E54BF34C}"/>
              </a:ext>
            </a:extLst>
          </p:cNvPr>
          <p:cNvPicPr>
            <a:picLocks noChangeAspect="1"/>
          </p:cNvPicPr>
          <p:nvPr/>
        </p:nvPicPr>
        <p:blipFill>
          <a:blip r:embed="rId5"/>
          <a:stretch>
            <a:fillRect/>
          </a:stretch>
        </p:blipFill>
        <p:spPr>
          <a:xfrm>
            <a:off x="7431630" y="2194627"/>
            <a:ext cx="3746578" cy="3718238"/>
          </a:xfrm>
          <a:prstGeom prst="rect">
            <a:avLst/>
          </a:prstGeom>
        </p:spPr>
      </p:pic>
      <p:pic>
        <p:nvPicPr>
          <p:cNvPr id="8" name="Audio 7">
            <a:hlinkClick r:id="" action="ppaction://media"/>
            <a:extLst>
              <a:ext uri="{FF2B5EF4-FFF2-40B4-BE49-F238E27FC236}">
                <a16:creationId xmlns:a16="http://schemas.microsoft.com/office/drawing/2014/main" id="{5E9716B9-E064-321A-00B6-DA7C687CE37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49158872"/>
      </p:ext>
    </p:extLst>
  </p:cSld>
  <p:clrMapOvr>
    <a:masterClrMapping/>
  </p:clrMapOvr>
  <mc:AlternateContent xmlns:mc="http://schemas.openxmlformats.org/markup-compatibility/2006">
    <mc:Choice xmlns:p14="http://schemas.microsoft.com/office/powerpoint/2010/main" Requires="p14">
      <p:transition spd="slow" p14:dur="2000" advTm="54670"/>
    </mc:Choice>
    <mc:Fallback>
      <p:transition spd="slow" advTm="54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0BC2-B7E1-56BB-5DDC-54B7826E1178}"/>
              </a:ext>
            </a:extLst>
          </p:cNvPr>
          <p:cNvSpPr>
            <a:spLocks noGrp="1"/>
          </p:cNvSpPr>
          <p:nvPr>
            <p:ph type="title"/>
          </p:nvPr>
        </p:nvSpPr>
        <p:spPr>
          <a:xfrm>
            <a:off x="619759" y="764373"/>
            <a:ext cx="6257291" cy="1293028"/>
          </a:xfrm>
        </p:spPr>
        <p:txBody>
          <a:bodyPr>
            <a:normAutofit/>
          </a:bodyPr>
          <a:lstStyle/>
          <a:p>
            <a:r>
              <a:rPr lang="en-US"/>
              <a:t>Are the findings surprising?</a:t>
            </a:r>
          </a:p>
        </p:txBody>
      </p:sp>
      <p:sp>
        <p:nvSpPr>
          <p:cNvPr id="3" name="Content Placeholder 2">
            <a:extLst>
              <a:ext uri="{FF2B5EF4-FFF2-40B4-BE49-F238E27FC236}">
                <a16:creationId xmlns:a16="http://schemas.microsoft.com/office/drawing/2014/main" id="{C7A19537-51B1-5635-84C5-0B2760068862}"/>
              </a:ext>
            </a:extLst>
          </p:cNvPr>
          <p:cNvSpPr>
            <a:spLocks noGrp="1"/>
          </p:cNvSpPr>
          <p:nvPr>
            <p:ph idx="1"/>
          </p:nvPr>
        </p:nvSpPr>
        <p:spPr>
          <a:xfrm>
            <a:off x="619760" y="2194560"/>
            <a:ext cx="6257290" cy="4024125"/>
          </a:xfrm>
        </p:spPr>
        <p:txBody>
          <a:bodyPr vert="horz" lIns="91440" tIns="45720" rIns="91440" bIns="45720" rtlCol="0" anchor="t">
            <a:normAutofit/>
          </a:bodyPr>
          <a:lstStyle/>
          <a:p>
            <a:r>
              <a:rPr lang="en-US">
                <a:latin typeface="Century Gothic"/>
              </a:rPr>
              <a:t>It might be surprising to see such large scores on PC2, indicating that some legislators have voting patterns significantly different from the average.</a:t>
            </a:r>
          </a:p>
          <a:p>
            <a:pPr marL="0" indent="0">
              <a:buNone/>
            </a:pPr>
            <a:endParaRPr lang="en-US">
              <a:latin typeface="Century Gothic"/>
            </a:endParaRPr>
          </a:p>
          <a:p>
            <a:r>
              <a:rPr lang="en-US">
                <a:latin typeface="Century Gothic"/>
              </a:rPr>
              <a:t>It is also interesting to note that some high-profile names, like Nancy Pelosi, appear among the top scorers on PC2, which could indicate leadership roles, influence on legislation, or particular policy focuses that set them apart.</a:t>
            </a:r>
          </a:p>
          <a:p>
            <a:endParaRPr lang="en-US"/>
          </a:p>
        </p:txBody>
      </p:sp>
      <p:sp useBgFill="1">
        <p:nvSpPr>
          <p:cNvPr id="9" name="Rectangle 8">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yellow emoji with a surprised expression&#10;&#10;Description automatically generated">
            <a:extLst>
              <a:ext uri="{FF2B5EF4-FFF2-40B4-BE49-F238E27FC236}">
                <a16:creationId xmlns:a16="http://schemas.microsoft.com/office/drawing/2014/main" id="{6D550146-24AA-FDE2-1ADB-214F02F27E0B}"/>
              </a:ext>
            </a:extLst>
          </p:cNvPr>
          <p:cNvPicPr>
            <a:picLocks noChangeAspect="1"/>
          </p:cNvPicPr>
          <p:nvPr/>
        </p:nvPicPr>
        <p:blipFill>
          <a:blip r:embed="rId4"/>
          <a:stretch>
            <a:fillRect/>
          </a:stretch>
        </p:blipFill>
        <p:spPr>
          <a:xfrm>
            <a:off x="7183669" y="704134"/>
            <a:ext cx="4871731" cy="5134619"/>
          </a:xfrm>
          <a:prstGeom prst="rect">
            <a:avLst/>
          </a:prstGeom>
        </p:spPr>
      </p:pic>
      <p:pic>
        <p:nvPicPr>
          <p:cNvPr id="7" name="Audio 6">
            <a:hlinkClick r:id="" action="ppaction://media"/>
            <a:extLst>
              <a:ext uri="{FF2B5EF4-FFF2-40B4-BE49-F238E27FC236}">
                <a16:creationId xmlns:a16="http://schemas.microsoft.com/office/drawing/2014/main" id="{84FC7DBD-DD8F-94B2-ECA3-70B56487D66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3830439"/>
      </p:ext>
    </p:extLst>
  </p:cSld>
  <p:clrMapOvr>
    <a:masterClrMapping/>
  </p:clrMapOvr>
  <mc:AlternateContent xmlns:mc="http://schemas.openxmlformats.org/markup-compatibility/2006">
    <mc:Choice xmlns:p14="http://schemas.microsoft.com/office/powerpoint/2010/main" Requires="p14">
      <p:transition spd="slow" p14:dur="2000" advTm="33051"/>
    </mc:Choice>
    <mc:Fallback>
      <p:transition spd="slow" advTm="33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506EA4-1D3F-4EFF-8C4C-5CD457BE2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multi coloured wooden stick figures">
            <a:extLst>
              <a:ext uri="{FF2B5EF4-FFF2-40B4-BE49-F238E27FC236}">
                <a16:creationId xmlns:a16="http://schemas.microsoft.com/office/drawing/2014/main" id="{7EB570A1-F29B-B041-8885-63CCDD972A37}"/>
              </a:ext>
            </a:extLst>
          </p:cNvPr>
          <p:cNvPicPr>
            <a:picLocks noChangeAspect="1"/>
          </p:cNvPicPr>
          <p:nvPr/>
        </p:nvPicPr>
        <p:blipFill rotWithShape="1">
          <a:blip r:embed="rId4">
            <a:duotone>
              <a:schemeClr val="bg2">
                <a:shade val="45000"/>
                <a:satMod val="135000"/>
              </a:schemeClr>
              <a:prstClr val="white"/>
            </a:duotone>
            <a:alphaModFix amt="30000"/>
          </a:blip>
          <a:srcRect t="10114" r="-2" b="8757"/>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149BF887-55C3-4061-A69F-0E41CA863F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E86944BD-DC90-2133-875E-784DDB67402F}"/>
              </a:ext>
            </a:extLst>
          </p:cNvPr>
          <p:cNvSpPr>
            <a:spLocks noGrp="1"/>
          </p:cNvSpPr>
          <p:nvPr>
            <p:ph type="title"/>
          </p:nvPr>
        </p:nvSpPr>
        <p:spPr>
          <a:xfrm>
            <a:off x="2895600" y="764373"/>
            <a:ext cx="8610600" cy="1293028"/>
          </a:xfrm>
        </p:spPr>
        <p:txBody>
          <a:bodyPr>
            <a:normAutofit/>
          </a:bodyPr>
          <a:lstStyle/>
          <a:p>
            <a:r>
              <a:rPr lang="en-US" sz="3700"/>
              <a:t>Characterization of legislators based on pc 2 scores</a:t>
            </a:r>
          </a:p>
        </p:txBody>
      </p:sp>
      <p:sp>
        <p:nvSpPr>
          <p:cNvPr id="3" name="Content Placeholder 2">
            <a:extLst>
              <a:ext uri="{FF2B5EF4-FFF2-40B4-BE49-F238E27FC236}">
                <a16:creationId xmlns:a16="http://schemas.microsoft.com/office/drawing/2014/main" id="{528A8CA4-0DE7-4B88-51D0-717D9CA2982B}"/>
              </a:ext>
            </a:extLst>
          </p:cNvPr>
          <p:cNvSpPr>
            <a:spLocks noGrp="1"/>
          </p:cNvSpPr>
          <p:nvPr>
            <p:ph idx="1"/>
          </p:nvPr>
        </p:nvSpPr>
        <p:spPr>
          <a:xfrm>
            <a:off x="685800" y="2194560"/>
            <a:ext cx="10820400" cy="4322049"/>
          </a:xfrm>
        </p:spPr>
        <p:txBody>
          <a:bodyPr vert="horz" lIns="91440" tIns="45720" rIns="91440" bIns="45720" rtlCol="0" anchor="t">
            <a:normAutofit lnSpcReduction="10000"/>
          </a:bodyPr>
          <a:lstStyle/>
          <a:p>
            <a:r>
              <a:rPr lang="en-US">
                <a:latin typeface="Century Gothic"/>
              </a:rPr>
              <a:t>Legislators with large positive or negative PC2 scores could be seen as outliers or influencers within their respective groups.</a:t>
            </a:r>
            <a:endParaRPr lang="en-US" sz="2000">
              <a:latin typeface="Century Gothic"/>
            </a:endParaRPr>
          </a:p>
          <a:p>
            <a:pPr marL="0" indent="0">
              <a:buNone/>
            </a:pPr>
            <a:endParaRPr lang="en-US">
              <a:latin typeface="Century Gothic"/>
            </a:endParaRPr>
          </a:p>
          <a:p>
            <a:r>
              <a:rPr lang="en-US">
                <a:latin typeface="Century Gothic"/>
              </a:rPr>
              <a:t>Their voting records could be characterized by strong stances on certain issues or by a tendency to vote in opposition to their party's mainstream on specific key votes.</a:t>
            </a:r>
            <a:endParaRPr lang="en-US" sz="2000">
              <a:latin typeface="Century Gothic"/>
            </a:endParaRPr>
          </a:p>
          <a:p>
            <a:pPr marL="0" indent="0">
              <a:buNone/>
            </a:pPr>
            <a:endParaRPr lang="en-US">
              <a:latin typeface="Century Gothic"/>
            </a:endParaRPr>
          </a:p>
          <a:p>
            <a:r>
              <a:rPr lang="en-US">
                <a:latin typeface="Century Gothic"/>
              </a:rPr>
              <a:t>On the other hand, legislators with small absolute PC2 scores may have voting patterns that are more in</a:t>
            </a:r>
            <a:endParaRPr lang="en-US" sz="2000">
              <a:latin typeface="Century Gothic"/>
            </a:endParaRPr>
          </a:p>
          <a:p>
            <a:pPr marL="0" indent="0">
              <a:buNone/>
            </a:pPr>
            <a:endParaRPr lang="en-US">
              <a:latin typeface="Century Gothic"/>
            </a:endParaRPr>
          </a:p>
          <a:p>
            <a:r>
              <a:rPr lang="en-US">
                <a:latin typeface="Century Gothic"/>
              </a:rPr>
              <a:t>line with the average legislator's behavior and do not stand out on the dimension captured by PC2.</a:t>
            </a:r>
            <a:endParaRPr lang="en-US" sz="2000">
              <a:latin typeface="Century Gothic"/>
            </a:endParaRPr>
          </a:p>
          <a:p>
            <a:endParaRPr lang="en-US"/>
          </a:p>
        </p:txBody>
      </p:sp>
      <p:pic>
        <p:nvPicPr>
          <p:cNvPr id="6" name="Audio 5">
            <a:hlinkClick r:id="" action="ppaction://media"/>
            <a:extLst>
              <a:ext uri="{FF2B5EF4-FFF2-40B4-BE49-F238E27FC236}">
                <a16:creationId xmlns:a16="http://schemas.microsoft.com/office/drawing/2014/main" id="{B623EA25-E896-5EB6-862B-347A8983CE4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01657806"/>
      </p:ext>
    </p:extLst>
  </p:cSld>
  <p:clrMapOvr>
    <a:masterClrMapping/>
  </p:clrMapOvr>
  <mc:AlternateContent xmlns:mc="http://schemas.openxmlformats.org/markup-compatibility/2006">
    <mc:Choice xmlns:p14="http://schemas.microsoft.com/office/powerpoint/2010/main" Requires="p14">
      <p:transition spd="slow" p14:dur="2000" advTm="46695"/>
    </mc:Choice>
    <mc:Fallback>
      <p:transition spd="slow" advTm="46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97A12-634B-C67F-66CF-40898AC3FDDE}"/>
              </a:ext>
            </a:extLst>
          </p:cNvPr>
          <p:cNvSpPr>
            <a:spLocks noGrp="1"/>
          </p:cNvSpPr>
          <p:nvPr>
            <p:ph type="title"/>
          </p:nvPr>
        </p:nvSpPr>
        <p:spPr/>
        <p:txBody>
          <a:bodyPr/>
          <a:lstStyle/>
          <a:p>
            <a:r>
              <a:rPr lang="en-US"/>
              <a:t>CONCLUSION: Insights FROM PCA ANALYSIS</a:t>
            </a:r>
          </a:p>
        </p:txBody>
      </p:sp>
      <p:sp>
        <p:nvSpPr>
          <p:cNvPr id="3" name="Content Placeholder 2">
            <a:extLst>
              <a:ext uri="{FF2B5EF4-FFF2-40B4-BE49-F238E27FC236}">
                <a16:creationId xmlns:a16="http://schemas.microsoft.com/office/drawing/2014/main" id="{2C5E6984-171D-CF69-8132-9CB22E9E56D5}"/>
              </a:ext>
            </a:extLst>
          </p:cNvPr>
          <p:cNvSpPr>
            <a:spLocks noGrp="1"/>
          </p:cNvSpPr>
          <p:nvPr>
            <p:ph idx="1"/>
          </p:nvPr>
        </p:nvSpPr>
        <p:spPr/>
        <p:txBody>
          <a:bodyPr vert="horz" lIns="91440" tIns="45720" rIns="91440" bIns="45720" rtlCol="0" anchor="t">
            <a:normAutofit/>
          </a:bodyPr>
          <a:lstStyle/>
          <a:p>
            <a:r>
              <a:rPr lang="en-US" sz="2000"/>
              <a:t>Complex Nature of voting behavior</a:t>
            </a:r>
          </a:p>
          <a:p>
            <a:pPr lvl="1">
              <a:buFont typeface="Courier New" panose="020B0604020202020204" pitchFamily="34" charset="0"/>
              <a:buChar char="o"/>
            </a:pPr>
            <a:r>
              <a:rPr lang="en-US" sz="1800"/>
              <a:t>Revealed multifaceted patterns beyond party lines.</a:t>
            </a:r>
          </a:p>
          <a:p>
            <a:pPr marL="171450" lvl="1"/>
            <a:r>
              <a:rPr lang="en-US"/>
              <a:t>Insights from principal components</a:t>
            </a:r>
          </a:p>
          <a:p>
            <a:pPr marL="685800" lvl="2" indent="-285750">
              <a:buFont typeface="Courier New" panose="020B0604020202020204" pitchFamily="34" charset="0"/>
              <a:buChar char="o"/>
            </a:pPr>
            <a:r>
              <a:rPr lang="en-US"/>
              <a:t>PC1: Clear partisan divide (Republican vs Democrat).</a:t>
            </a:r>
          </a:p>
          <a:p>
            <a:pPr marL="685800" lvl="2" indent="-285750">
              <a:buFont typeface="Courier New" panose="020B0604020202020204" pitchFamily="34" charset="0"/>
              <a:buChar char="o"/>
            </a:pPr>
            <a:r>
              <a:rPr lang="en-US"/>
              <a:t>PC2: Additional influences (regional, ideological, policy-specific).</a:t>
            </a:r>
          </a:p>
          <a:p>
            <a:pPr marL="171450" lvl="2"/>
            <a:r>
              <a:rPr lang="en-US" sz="2000"/>
              <a:t>Roles and behaviors of legislators</a:t>
            </a:r>
          </a:p>
          <a:p>
            <a:pPr marL="685800" lvl="3" indent="-285750">
              <a:buFont typeface="Courier New" panose="020B0604020202020204" pitchFamily="34" charset="0"/>
              <a:buChar char="o"/>
            </a:pPr>
            <a:r>
              <a:rPr lang="en-US" sz="1800"/>
              <a:t>Identified key influencers and outliers.</a:t>
            </a:r>
          </a:p>
          <a:p>
            <a:pPr marL="685800" lvl="3" indent="-285750">
              <a:buFont typeface="Courier New" panose="020B0604020202020204" pitchFamily="34" charset="0"/>
              <a:buChar char="o"/>
            </a:pPr>
            <a:r>
              <a:rPr lang="en-US" sz="1800"/>
              <a:t>Highlighted unique voting patterns of high profile legislators.</a:t>
            </a:r>
          </a:p>
          <a:p>
            <a:pPr marL="285750" lvl="3" indent="-285750"/>
            <a:r>
              <a:rPr lang="en-US" sz="2000"/>
              <a:t>Deeper Legislative Dynamics</a:t>
            </a:r>
          </a:p>
          <a:p>
            <a:pPr marL="742950" lvl="4" indent="-285750">
              <a:buFont typeface="Courier New" panose="020B0604020202020204" pitchFamily="34" charset="0"/>
              <a:buChar char="o"/>
            </a:pPr>
            <a:r>
              <a:rPr lang="en-US" sz="1800"/>
              <a:t>PCA as a tool in understanding intricate political behaviors.</a:t>
            </a:r>
          </a:p>
          <a:p>
            <a:pPr marL="742950" lvl="4" indent="-285750">
              <a:buFont typeface="Courier New" panose="020B0604020202020204" pitchFamily="34" charset="0"/>
              <a:buChar char="o"/>
            </a:pPr>
            <a:r>
              <a:rPr lang="en-US" sz="1800"/>
              <a:t>Insightful for discussing political strategies and strategies.</a:t>
            </a:r>
          </a:p>
        </p:txBody>
      </p:sp>
      <p:pic>
        <p:nvPicPr>
          <p:cNvPr id="4" name="Picture 3" descr="A yellow emoji with thumbs up&#10;&#10;Description automatically generated">
            <a:extLst>
              <a:ext uri="{FF2B5EF4-FFF2-40B4-BE49-F238E27FC236}">
                <a16:creationId xmlns:a16="http://schemas.microsoft.com/office/drawing/2014/main" id="{E08B70D6-2932-1D9A-81C4-88194BA82B9D}"/>
              </a:ext>
            </a:extLst>
          </p:cNvPr>
          <p:cNvPicPr>
            <a:picLocks noChangeAspect="1"/>
          </p:cNvPicPr>
          <p:nvPr/>
        </p:nvPicPr>
        <p:blipFill>
          <a:blip r:embed="rId4"/>
          <a:stretch>
            <a:fillRect/>
          </a:stretch>
        </p:blipFill>
        <p:spPr>
          <a:xfrm>
            <a:off x="8697112" y="4141441"/>
            <a:ext cx="3128211" cy="1995524"/>
          </a:xfrm>
          <a:prstGeom prst="rect">
            <a:avLst/>
          </a:prstGeom>
        </p:spPr>
      </p:pic>
      <p:pic>
        <p:nvPicPr>
          <p:cNvPr id="6" name="Audio 5">
            <a:hlinkClick r:id="" action="ppaction://media"/>
            <a:extLst>
              <a:ext uri="{FF2B5EF4-FFF2-40B4-BE49-F238E27FC236}">
                <a16:creationId xmlns:a16="http://schemas.microsoft.com/office/drawing/2014/main" id="{CDF28523-3482-ACC3-6885-577B03A6F6B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76726414"/>
      </p:ext>
    </p:extLst>
  </p:cSld>
  <p:clrMapOvr>
    <a:masterClrMapping/>
  </p:clrMapOvr>
  <mc:AlternateContent xmlns:mc="http://schemas.openxmlformats.org/markup-compatibility/2006">
    <mc:Choice xmlns:p14="http://schemas.microsoft.com/office/powerpoint/2010/main" Requires="p14">
      <p:transition spd="slow" p14:dur="2000" advTm="99933"/>
    </mc:Choice>
    <mc:Fallback>
      <p:transition spd="slow" advTm="99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A932DB99-93A2-40E5-BC49-E211DCC03C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41" name="Picture 40">
            <a:extLst>
              <a:ext uri="{FF2B5EF4-FFF2-40B4-BE49-F238E27FC236}">
                <a16:creationId xmlns:a16="http://schemas.microsoft.com/office/drawing/2014/main" id="{2A48D323-B3EB-44BB-ABAA-D89B3AF28F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42" name="Rectangle 41">
            <a:extLst>
              <a:ext uri="{FF2B5EF4-FFF2-40B4-BE49-F238E27FC236}">
                <a16:creationId xmlns:a16="http://schemas.microsoft.com/office/drawing/2014/main" id="{941596B8-D720-4D6E-B7AD-8F5998211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E5FFC5-EE9F-124A-456E-99FF033C75A9}"/>
              </a:ext>
            </a:extLst>
          </p:cNvPr>
          <p:cNvSpPr>
            <a:spLocks noGrp="1"/>
          </p:cNvSpPr>
          <p:nvPr>
            <p:ph type="title"/>
          </p:nvPr>
        </p:nvSpPr>
        <p:spPr>
          <a:xfrm>
            <a:off x="5312228" y="1240970"/>
            <a:ext cx="6259286" cy="4561115"/>
          </a:xfrm>
        </p:spPr>
        <p:txBody>
          <a:bodyPr vert="horz" lIns="91440" tIns="45720" rIns="91440" bIns="45720" rtlCol="0" anchor="ctr">
            <a:normAutofit/>
          </a:bodyPr>
          <a:lstStyle/>
          <a:p>
            <a:pPr algn="l"/>
            <a:r>
              <a:rPr lang="en-US" sz="6000">
                <a:solidFill>
                  <a:srgbClr val="FFFFFF"/>
                </a:solidFill>
              </a:rPr>
              <a:t>Thank you</a:t>
            </a:r>
          </a:p>
        </p:txBody>
      </p:sp>
      <p:sp useBgFill="1">
        <p:nvSpPr>
          <p:cNvPr id="43" name="Rectangle 42">
            <a:extLst>
              <a:ext uri="{FF2B5EF4-FFF2-40B4-BE49-F238E27FC236}">
                <a16:creationId xmlns:a16="http://schemas.microsoft.com/office/drawing/2014/main" id="{B978501D-E01E-4859-ABAA-F7109C797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4" name="Picture 43">
            <a:extLst>
              <a:ext uri="{FF2B5EF4-FFF2-40B4-BE49-F238E27FC236}">
                <a16:creationId xmlns:a16="http://schemas.microsoft.com/office/drawing/2014/main" id="{309B1721-DBB4-47C1-90E2-EFB69A273B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70792"/>
          <a:stretch/>
        </p:blipFill>
        <p:spPr>
          <a:xfrm rot="10800000" flipH="1" flipV="1">
            <a:off x="0" y="4102768"/>
            <a:ext cx="4642202" cy="2755232"/>
          </a:xfrm>
          <a:prstGeom prst="rect">
            <a:avLst/>
          </a:prstGeom>
        </p:spPr>
      </p:pic>
      <p:pic>
        <p:nvPicPr>
          <p:cNvPr id="5" name="Audio 4">
            <a:hlinkClick r:id="" action="ppaction://media"/>
            <a:extLst>
              <a:ext uri="{FF2B5EF4-FFF2-40B4-BE49-F238E27FC236}">
                <a16:creationId xmlns:a16="http://schemas.microsoft.com/office/drawing/2014/main" id="{3E10DE3E-142B-A53A-2FD6-BED442275E1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10479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8894"/>
    </mc:Choice>
    <mc:Fallback>
      <p:transition spd="slow" advTm="28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90CC-F7DF-845E-3C31-5F9F2AFBE4E9}"/>
              </a:ext>
            </a:extLst>
          </p:cNvPr>
          <p:cNvSpPr>
            <a:spLocks noGrp="1"/>
          </p:cNvSpPr>
          <p:nvPr>
            <p:ph type="title"/>
          </p:nvPr>
        </p:nvSpPr>
        <p:spPr>
          <a:xfrm>
            <a:off x="563218" y="764373"/>
            <a:ext cx="10929730" cy="1293028"/>
          </a:xfrm>
        </p:spPr>
        <p:txBody>
          <a:bodyPr/>
          <a:lstStyle/>
          <a:p>
            <a:r>
              <a:rPr lang="en-US">
                <a:ea typeface="+mj-lt"/>
                <a:cs typeface="+mj-lt"/>
              </a:rPr>
              <a:t>CURSE OF DIMENSIONALITY </a:t>
            </a:r>
            <a:r>
              <a:rPr lang="en-US" err="1">
                <a:ea typeface="+mj-lt"/>
                <a:cs typeface="+mj-lt"/>
              </a:rPr>
              <a:t>ConTi</a:t>
            </a:r>
            <a:r>
              <a:rPr lang="en-US"/>
              <a:t>...</a:t>
            </a:r>
          </a:p>
        </p:txBody>
      </p:sp>
      <p:graphicFrame>
        <p:nvGraphicFramePr>
          <p:cNvPr id="5" name="Content Placeholder 2">
            <a:extLst>
              <a:ext uri="{FF2B5EF4-FFF2-40B4-BE49-F238E27FC236}">
                <a16:creationId xmlns:a16="http://schemas.microsoft.com/office/drawing/2014/main" id="{502BA9C3-5329-93BD-E943-1B9D4D63C874}"/>
              </a:ext>
            </a:extLst>
          </p:cNvPr>
          <p:cNvGraphicFramePr>
            <a:graphicFrameLocks noGrp="1"/>
          </p:cNvGraphicFramePr>
          <p:nvPr>
            <p:ph idx="1"/>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Audio 7">
            <a:hlinkClick r:id="" action="ppaction://media"/>
            <a:extLst>
              <a:ext uri="{FF2B5EF4-FFF2-40B4-BE49-F238E27FC236}">
                <a16:creationId xmlns:a16="http://schemas.microsoft.com/office/drawing/2014/main" id="{E9EF516C-81AA-2899-18B4-38FB505C3F9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1969999"/>
      </p:ext>
    </p:extLst>
  </p:cSld>
  <p:clrMapOvr>
    <a:masterClrMapping/>
  </p:clrMapOvr>
  <mc:AlternateContent xmlns:mc="http://schemas.openxmlformats.org/markup-compatibility/2006">
    <mc:Choice xmlns:p14="http://schemas.microsoft.com/office/powerpoint/2010/main" Requires="p14">
      <p:transition spd="slow" p14:dur="2000" advTm="87357"/>
    </mc:Choice>
    <mc:Fallback>
      <p:transition spd="slow" advTm="8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2787-1D06-0D37-9B4D-5C56C0E14C0F}"/>
              </a:ext>
            </a:extLst>
          </p:cNvPr>
          <p:cNvSpPr>
            <a:spLocks noGrp="1"/>
          </p:cNvSpPr>
          <p:nvPr>
            <p:ph type="title"/>
          </p:nvPr>
        </p:nvSpPr>
        <p:spPr/>
        <p:txBody>
          <a:bodyPr/>
          <a:lstStyle/>
          <a:p>
            <a:r>
              <a:rPr lang="en-US"/>
              <a:t>Dimensionality REDUCTION</a:t>
            </a:r>
          </a:p>
        </p:txBody>
      </p:sp>
      <p:sp>
        <p:nvSpPr>
          <p:cNvPr id="3" name="Content Placeholder 2">
            <a:extLst>
              <a:ext uri="{FF2B5EF4-FFF2-40B4-BE49-F238E27FC236}">
                <a16:creationId xmlns:a16="http://schemas.microsoft.com/office/drawing/2014/main" id="{4729AFD6-6DF7-974B-3DAF-C4B548BAAA9F}"/>
              </a:ext>
            </a:extLst>
          </p:cNvPr>
          <p:cNvSpPr>
            <a:spLocks noGrp="1"/>
          </p:cNvSpPr>
          <p:nvPr>
            <p:ph idx="1"/>
          </p:nvPr>
        </p:nvSpPr>
        <p:spPr>
          <a:xfrm>
            <a:off x="685800" y="2194560"/>
            <a:ext cx="6129130" cy="4024125"/>
          </a:xfrm>
        </p:spPr>
        <p:txBody>
          <a:bodyPr vert="horz" lIns="91440" tIns="45720" rIns="91440" bIns="45720" rtlCol="0" anchor="t">
            <a:normAutofit/>
          </a:bodyPr>
          <a:lstStyle/>
          <a:p>
            <a:pPr>
              <a:lnSpc>
                <a:spcPct val="150000"/>
              </a:lnSpc>
            </a:pPr>
            <a:r>
              <a:rPr lang="en-US">
                <a:solidFill>
                  <a:srgbClr val="000000"/>
                </a:solidFill>
                <a:ea typeface="+mn-lt"/>
                <a:cs typeface="+mn-lt"/>
              </a:rPr>
              <a:t>Dimensionality reduction is the process of reducing the number of features in a dataset while retaining as much information as possible</a:t>
            </a:r>
            <a:endParaRPr lang="en-US">
              <a:solidFill>
                <a:srgbClr val="000000"/>
              </a:solidFill>
            </a:endParaRPr>
          </a:p>
          <a:p>
            <a:pPr>
              <a:lnSpc>
                <a:spcPct val="150000"/>
              </a:lnSpc>
            </a:pPr>
            <a:r>
              <a:rPr lang="en-US">
                <a:solidFill>
                  <a:srgbClr val="000000"/>
                </a:solidFill>
                <a:ea typeface="+mn-lt"/>
                <a:cs typeface="+mn-lt"/>
              </a:rPr>
              <a:t>Reduces the complexity of the model and improves its generalization performance</a:t>
            </a:r>
            <a:endParaRPr lang="en-US">
              <a:solidFill>
                <a:srgbClr val="000000"/>
              </a:solidFill>
            </a:endParaRPr>
          </a:p>
          <a:p>
            <a:pPr>
              <a:lnSpc>
                <a:spcPct val="150000"/>
              </a:lnSpc>
            </a:pPr>
            <a:endParaRPr lang="en-US"/>
          </a:p>
        </p:txBody>
      </p:sp>
      <p:pic>
        <p:nvPicPr>
          <p:cNvPr id="4" name="Picture 3" descr="A painting of a person with a long brown hair&#10;&#10;Description automatically generated">
            <a:extLst>
              <a:ext uri="{FF2B5EF4-FFF2-40B4-BE49-F238E27FC236}">
                <a16:creationId xmlns:a16="http://schemas.microsoft.com/office/drawing/2014/main" id="{2332BBB4-AF42-73D1-0B9E-C5B3B065B227}"/>
              </a:ext>
            </a:extLst>
          </p:cNvPr>
          <p:cNvPicPr>
            <a:picLocks noChangeAspect="1"/>
          </p:cNvPicPr>
          <p:nvPr/>
        </p:nvPicPr>
        <p:blipFill>
          <a:blip r:embed="rId4"/>
          <a:stretch>
            <a:fillRect/>
          </a:stretch>
        </p:blipFill>
        <p:spPr>
          <a:xfrm>
            <a:off x="8079591" y="2102432"/>
            <a:ext cx="2451244" cy="2095131"/>
          </a:xfrm>
          <a:prstGeom prst="rect">
            <a:avLst/>
          </a:prstGeom>
        </p:spPr>
      </p:pic>
      <p:pic>
        <p:nvPicPr>
          <p:cNvPr id="5" name="Picture 4" descr="A drawing of a person with long hair&#10;&#10;Description automatically generated">
            <a:extLst>
              <a:ext uri="{FF2B5EF4-FFF2-40B4-BE49-F238E27FC236}">
                <a16:creationId xmlns:a16="http://schemas.microsoft.com/office/drawing/2014/main" id="{0C2AFF99-5737-332B-3C33-F8712464D695}"/>
              </a:ext>
            </a:extLst>
          </p:cNvPr>
          <p:cNvPicPr>
            <a:picLocks noChangeAspect="1"/>
          </p:cNvPicPr>
          <p:nvPr/>
        </p:nvPicPr>
        <p:blipFill>
          <a:blip r:embed="rId5"/>
          <a:stretch>
            <a:fillRect/>
          </a:stretch>
        </p:blipFill>
        <p:spPr>
          <a:xfrm>
            <a:off x="7900510" y="4341920"/>
            <a:ext cx="2716320" cy="2339266"/>
          </a:xfrm>
          <a:prstGeom prst="rect">
            <a:avLst/>
          </a:prstGeom>
        </p:spPr>
      </p:pic>
      <p:pic>
        <p:nvPicPr>
          <p:cNvPr id="8" name="Audio 7">
            <a:hlinkClick r:id="" action="ppaction://media"/>
            <a:extLst>
              <a:ext uri="{FF2B5EF4-FFF2-40B4-BE49-F238E27FC236}">
                <a16:creationId xmlns:a16="http://schemas.microsoft.com/office/drawing/2014/main" id="{09C5252B-F2A6-E59F-E6DC-7C44F70E242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5337807"/>
      </p:ext>
    </p:extLst>
  </p:cSld>
  <p:clrMapOvr>
    <a:masterClrMapping/>
  </p:clrMapOvr>
  <mc:AlternateContent xmlns:mc="http://schemas.openxmlformats.org/markup-compatibility/2006">
    <mc:Choice xmlns:p14="http://schemas.microsoft.com/office/powerpoint/2010/main" Requires="p14">
      <p:transition spd="slow" p14:dur="2000" advTm="93195"/>
    </mc:Choice>
    <mc:Fallback>
      <p:transition spd="slow" advTm="93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5576-2FDD-27C8-9AC3-AA3A5BBFB888}"/>
              </a:ext>
            </a:extLst>
          </p:cNvPr>
          <p:cNvSpPr>
            <a:spLocks noGrp="1"/>
          </p:cNvSpPr>
          <p:nvPr>
            <p:ph type="title"/>
          </p:nvPr>
        </p:nvSpPr>
        <p:spPr>
          <a:xfrm>
            <a:off x="2895600" y="764373"/>
            <a:ext cx="8610600" cy="1293028"/>
          </a:xfrm>
        </p:spPr>
        <p:txBody>
          <a:bodyPr>
            <a:normAutofit/>
          </a:bodyPr>
          <a:lstStyle/>
          <a:p>
            <a:r>
              <a:rPr lang="en-US"/>
              <a:t>Principal COMPONENT ANALYSIS</a:t>
            </a:r>
          </a:p>
        </p:txBody>
      </p:sp>
      <p:sp>
        <p:nvSpPr>
          <p:cNvPr id="3" name="Content Placeholder 2">
            <a:extLst>
              <a:ext uri="{FF2B5EF4-FFF2-40B4-BE49-F238E27FC236}">
                <a16:creationId xmlns:a16="http://schemas.microsoft.com/office/drawing/2014/main" id="{AF519148-186A-28B7-72D1-D61EDF7DC045}"/>
              </a:ext>
            </a:extLst>
          </p:cNvPr>
          <p:cNvSpPr>
            <a:spLocks noGrp="1"/>
          </p:cNvSpPr>
          <p:nvPr>
            <p:ph idx="1"/>
          </p:nvPr>
        </p:nvSpPr>
        <p:spPr>
          <a:xfrm>
            <a:off x="677333" y="2194560"/>
            <a:ext cx="3996678" cy="4024125"/>
          </a:xfrm>
        </p:spPr>
        <p:txBody>
          <a:bodyPr vert="horz" lIns="91440" tIns="45720" rIns="91440" bIns="45720" rtlCol="0" anchor="t">
            <a:normAutofit fontScale="92500"/>
          </a:bodyPr>
          <a:lstStyle/>
          <a:p>
            <a:pPr>
              <a:lnSpc>
                <a:spcPct val="150000"/>
              </a:lnSpc>
            </a:pPr>
            <a:r>
              <a:rPr lang="en-US" dirty="0"/>
              <a:t>Principal Component Analysis (PCA) is a statistical procedure that reduces the dimensionality of large data sets. It's a popular technique for analyzing data that contains a high number of dimensions.</a:t>
            </a:r>
            <a:endParaRPr lang="en-US"/>
          </a:p>
        </p:txBody>
      </p:sp>
      <p:pic>
        <p:nvPicPr>
          <p:cNvPr id="4" name="Picture 3" descr="A diagram of a graph&#10;&#10;Description automatically generated">
            <a:extLst>
              <a:ext uri="{FF2B5EF4-FFF2-40B4-BE49-F238E27FC236}">
                <a16:creationId xmlns:a16="http://schemas.microsoft.com/office/drawing/2014/main" id="{A7BFABBA-3474-C03B-2607-02C3CA5F2A2A}"/>
              </a:ext>
            </a:extLst>
          </p:cNvPr>
          <p:cNvPicPr>
            <a:picLocks noChangeAspect="1"/>
          </p:cNvPicPr>
          <p:nvPr/>
        </p:nvPicPr>
        <p:blipFill>
          <a:blip r:embed="rId4"/>
          <a:stretch>
            <a:fillRect/>
          </a:stretch>
        </p:blipFill>
        <p:spPr>
          <a:xfrm>
            <a:off x="4861758" y="2194318"/>
            <a:ext cx="6755412" cy="3329189"/>
          </a:xfrm>
          <a:prstGeom prst="rect">
            <a:avLst/>
          </a:prstGeom>
        </p:spPr>
      </p:pic>
      <p:pic>
        <p:nvPicPr>
          <p:cNvPr id="7" name="Audio 6">
            <a:hlinkClick r:id="" action="ppaction://media"/>
            <a:extLst>
              <a:ext uri="{FF2B5EF4-FFF2-40B4-BE49-F238E27FC236}">
                <a16:creationId xmlns:a16="http://schemas.microsoft.com/office/drawing/2014/main" id="{C6BB3C27-4F2C-19C7-6246-EB89173DA93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93005939"/>
      </p:ext>
    </p:extLst>
  </p:cSld>
  <p:clrMapOvr>
    <a:masterClrMapping/>
  </p:clrMapOvr>
  <mc:AlternateContent xmlns:mc="http://schemas.openxmlformats.org/markup-compatibility/2006">
    <mc:Choice xmlns:p14="http://schemas.microsoft.com/office/powerpoint/2010/main" Requires="p14">
      <p:transition spd="slow" p14:dur="2000" advTm="54115"/>
    </mc:Choice>
    <mc:Fallback>
      <p:transition spd="slow" advTm="54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E2D4-A199-4BEB-0437-B14C9BAF032F}"/>
              </a:ext>
            </a:extLst>
          </p:cNvPr>
          <p:cNvSpPr>
            <a:spLocks noGrp="1"/>
          </p:cNvSpPr>
          <p:nvPr>
            <p:ph type="title"/>
          </p:nvPr>
        </p:nvSpPr>
        <p:spPr>
          <a:xfrm>
            <a:off x="2895600" y="764373"/>
            <a:ext cx="8610600" cy="1293028"/>
          </a:xfrm>
        </p:spPr>
        <p:txBody>
          <a:bodyPr>
            <a:normAutofit/>
          </a:bodyPr>
          <a:lstStyle/>
          <a:p>
            <a:r>
              <a:rPr lang="en-US"/>
              <a:t>Working of PCA</a:t>
            </a:r>
            <a:br>
              <a:rPr lang="en-US"/>
            </a:br>
            <a:endParaRPr lang="en-US"/>
          </a:p>
        </p:txBody>
      </p:sp>
      <p:pic>
        <p:nvPicPr>
          <p:cNvPr id="4" name="Content Placeholder 3" descr="A diagram of a diagram&#10;&#10;Description automatically generated">
            <a:extLst>
              <a:ext uri="{FF2B5EF4-FFF2-40B4-BE49-F238E27FC236}">
                <a16:creationId xmlns:a16="http://schemas.microsoft.com/office/drawing/2014/main" id="{9BFB1375-F5DF-EE66-7F06-457E9783A67A}"/>
              </a:ext>
            </a:extLst>
          </p:cNvPr>
          <p:cNvPicPr>
            <a:picLocks noChangeAspect="1"/>
          </p:cNvPicPr>
          <p:nvPr/>
        </p:nvPicPr>
        <p:blipFill>
          <a:blip r:embed="rId4"/>
          <a:stretch>
            <a:fillRect/>
          </a:stretch>
        </p:blipFill>
        <p:spPr>
          <a:xfrm>
            <a:off x="815020" y="2212922"/>
            <a:ext cx="10306481" cy="3573107"/>
          </a:xfrm>
          <a:prstGeom prst="rect">
            <a:avLst/>
          </a:prstGeom>
        </p:spPr>
      </p:pic>
      <p:pic>
        <p:nvPicPr>
          <p:cNvPr id="7" name="Audio 6">
            <a:hlinkClick r:id="" action="ppaction://media"/>
            <a:extLst>
              <a:ext uri="{FF2B5EF4-FFF2-40B4-BE49-F238E27FC236}">
                <a16:creationId xmlns:a16="http://schemas.microsoft.com/office/drawing/2014/main" id="{98A857DC-15B6-DCDA-3948-B9F8123613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3590065"/>
      </p:ext>
    </p:extLst>
  </p:cSld>
  <p:clrMapOvr>
    <a:masterClrMapping/>
  </p:clrMapOvr>
  <mc:AlternateContent xmlns:mc="http://schemas.openxmlformats.org/markup-compatibility/2006">
    <mc:Choice xmlns:p14="http://schemas.microsoft.com/office/powerpoint/2010/main" Requires="p14">
      <p:transition spd="slow" p14:dur="2000" advTm="17871"/>
    </mc:Choice>
    <mc:Fallback>
      <p:transition spd="slow" advTm="17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BC1B-9FCA-6C0E-E531-7CE7A5C0B02B}"/>
              </a:ext>
            </a:extLst>
          </p:cNvPr>
          <p:cNvSpPr>
            <a:spLocks noGrp="1"/>
          </p:cNvSpPr>
          <p:nvPr>
            <p:ph type="title"/>
          </p:nvPr>
        </p:nvSpPr>
        <p:spPr/>
        <p:txBody>
          <a:bodyPr/>
          <a:lstStyle/>
          <a:p>
            <a:r>
              <a:rPr lang="en-US"/>
              <a:t>STANDARDIZATION</a:t>
            </a:r>
          </a:p>
        </p:txBody>
      </p:sp>
      <p:sp>
        <p:nvSpPr>
          <p:cNvPr id="3" name="Content Placeholder 2">
            <a:extLst>
              <a:ext uri="{FF2B5EF4-FFF2-40B4-BE49-F238E27FC236}">
                <a16:creationId xmlns:a16="http://schemas.microsoft.com/office/drawing/2014/main" id="{0083621F-C3F9-DAC7-B56B-22DF50170F02}"/>
              </a:ext>
            </a:extLst>
          </p:cNvPr>
          <p:cNvSpPr>
            <a:spLocks noGrp="1"/>
          </p:cNvSpPr>
          <p:nvPr>
            <p:ph idx="1"/>
          </p:nvPr>
        </p:nvSpPr>
        <p:spPr/>
        <p:txBody>
          <a:bodyPr vert="horz" lIns="91440" tIns="45720" rIns="91440" bIns="45720" rtlCol="0" anchor="t">
            <a:normAutofit/>
          </a:bodyPr>
          <a:lstStyle/>
          <a:p>
            <a:pPr>
              <a:lnSpc>
                <a:spcPct val="150000"/>
              </a:lnSpc>
            </a:pPr>
            <a:r>
              <a:rPr lang="en-US"/>
              <a:t>The main aim of this step is to standardize the range of attributes such that each of the feature lie in the similar boundary</a:t>
            </a:r>
          </a:p>
          <a:p>
            <a:pPr>
              <a:lnSpc>
                <a:spcPct val="150000"/>
              </a:lnSpc>
            </a:pPr>
            <a:endParaRPr lang="en-US"/>
          </a:p>
        </p:txBody>
      </p:sp>
      <p:pic>
        <p:nvPicPr>
          <p:cNvPr id="5" name="Picture 4" descr="What is Principal Component Analysis?">
            <a:extLst>
              <a:ext uri="{FF2B5EF4-FFF2-40B4-BE49-F238E27FC236}">
                <a16:creationId xmlns:a16="http://schemas.microsoft.com/office/drawing/2014/main" id="{68377BCB-828A-5148-AB63-A5612260F125}"/>
              </a:ext>
            </a:extLst>
          </p:cNvPr>
          <p:cNvPicPr>
            <a:picLocks noChangeAspect="1"/>
          </p:cNvPicPr>
          <p:nvPr/>
        </p:nvPicPr>
        <p:blipFill>
          <a:blip r:embed="rId4"/>
          <a:stretch>
            <a:fillRect/>
          </a:stretch>
        </p:blipFill>
        <p:spPr>
          <a:xfrm>
            <a:off x="2250146" y="3723395"/>
            <a:ext cx="2705416" cy="1245928"/>
          </a:xfrm>
          <a:prstGeom prst="rect">
            <a:avLst/>
          </a:prstGeom>
        </p:spPr>
      </p:pic>
      <p:pic>
        <p:nvPicPr>
          <p:cNvPr id="6" name="Picture 5" descr="Standard Deviation Formula Definition ...">
            <a:extLst>
              <a:ext uri="{FF2B5EF4-FFF2-40B4-BE49-F238E27FC236}">
                <a16:creationId xmlns:a16="http://schemas.microsoft.com/office/drawing/2014/main" id="{FB1BB2DE-6FB7-2D51-88F0-3CF9617B8F47}"/>
              </a:ext>
            </a:extLst>
          </p:cNvPr>
          <p:cNvPicPr>
            <a:picLocks noChangeAspect="1"/>
          </p:cNvPicPr>
          <p:nvPr/>
        </p:nvPicPr>
        <p:blipFill>
          <a:blip r:embed="rId5"/>
          <a:stretch>
            <a:fillRect/>
          </a:stretch>
        </p:blipFill>
        <p:spPr>
          <a:xfrm>
            <a:off x="6396361" y="3721526"/>
            <a:ext cx="3409025" cy="1338443"/>
          </a:xfrm>
          <a:prstGeom prst="rect">
            <a:avLst/>
          </a:prstGeom>
        </p:spPr>
      </p:pic>
      <p:pic>
        <p:nvPicPr>
          <p:cNvPr id="8" name="Audio 7">
            <a:hlinkClick r:id="" action="ppaction://media"/>
            <a:extLst>
              <a:ext uri="{FF2B5EF4-FFF2-40B4-BE49-F238E27FC236}">
                <a16:creationId xmlns:a16="http://schemas.microsoft.com/office/drawing/2014/main" id="{0521051C-3F20-566D-2C2B-C45249DBD4D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8539861"/>
      </p:ext>
    </p:extLst>
  </p:cSld>
  <p:clrMapOvr>
    <a:masterClrMapping/>
  </p:clrMapOvr>
  <mc:AlternateContent xmlns:mc="http://schemas.openxmlformats.org/markup-compatibility/2006">
    <mc:Choice xmlns:p14="http://schemas.microsoft.com/office/powerpoint/2010/main" Requires="p14">
      <p:transition spd="slow" p14:dur="2000" advTm="28105"/>
    </mc:Choice>
    <mc:Fallback>
      <p:transition spd="slow" advTm="28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04232-B362-75D4-881C-9E67C355F9C3}"/>
              </a:ext>
            </a:extLst>
          </p:cNvPr>
          <p:cNvSpPr>
            <a:spLocks noGrp="1"/>
          </p:cNvSpPr>
          <p:nvPr>
            <p:ph type="title"/>
          </p:nvPr>
        </p:nvSpPr>
        <p:spPr/>
        <p:txBody>
          <a:bodyPr/>
          <a:lstStyle/>
          <a:p>
            <a:r>
              <a:rPr lang="en-US" dirty="0"/>
              <a:t>Covariance MATRIX</a:t>
            </a:r>
          </a:p>
        </p:txBody>
      </p:sp>
      <p:sp>
        <p:nvSpPr>
          <p:cNvPr id="9" name="Content Placeholder 8">
            <a:extLst>
              <a:ext uri="{FF2B5EF4-FFF2-40B4-BE49-F238E27FC236}">
                <a16:creationId xmlns:a16="http://schemas.microsoft.com/office/drawing/2014/main" id="{E0A74C45-C887-CF61-5197-59B6C0D028EE}"/>
              </a:ext>
            </a:extLst>
          </p:cNvPr>
          <p:cNvSpPr>
            <a:spLocks noGrp="1"/>
          </p:cNvSpPr>
          <p:nvPr>
            <p:ph idx="1"/>
          </p:nvPr>
        </p:nvSpPr>
        <p:spPr>
          <a:xfrm>
            <a:off x="685800" y="2194560"/>
            <a:ext cx="10894381" cy="4024125"/>
          </a:xfrm>
        </p:spPr>
        <p:txBody>
          <a:bodyPr vert="horz" lIns="91440" tIns="45720" rIns="91440" bIns="45720" rtlCol="0" anchor="t">
            <a:normAutofit/>
          </a:bodyPr>
          <a:lstStyle/>
          <a:p>
            <a:pPr>
              <a:lnSpc>
                <a:spcPct val="150000"/>
              </a:lnSpc>
            </a:pPr>
            <a:r>
              <a:rPr lang="en-US"/>
              <a:t>Covariance matrix is use to express the correlation between any two or more attributes in a multidimensional dataset</a:t>
            </a:r>
          </a:p>
          <a:p>
            <a:endParaRPr lang="en-US"/>
          </a:p>
          <a:p>
            <a:endParaRPr lang="en-US"/>
          </a:p>
          <a:p>
            <a:pPr marL="0" indent="0">
              <a:buNone/>
            </a:pPr>
            <a:endParaRPr lang="en-US"/>
          </a:p>
        </p:txBody>
      </p:sp>
      <p:pic>
        <p:nvPicPr>
          <p:cNvPr id="10" name="Picture 9" descr="PCA: Eigenvectors and Eigenvalues | by Valentina Alto | Towards Data Science">
            <a:extLst>
              <a:ext uri="{FF2B5EF4-FFF2-40B4-BE49-F238E27FC236}">
                <a16:creationId xmlns:a16="http://schemas.microsoft.com/office/drawing/2014/main" id="{1F5D8291-97AC-1F91-332A-650DCFC6A476}"/>
              </a:ext>
            </a:extLst>
          </p:cNvPr>
          <p:cNvPicPr>
            <a:picLocks noChangeAspect="1"/>
          </p:cNvPicPr>
          <p:nvPr/>
        </p:nvPicPr>
        <p:blipFill>
          <a:blip r:embed="rId4"/>
          <a:stretch>
            <a:fillRect/>
          </a:stretch>
        </p:blipFill>
        <p:spPr>
          <a:xfrm>
            <a:off x="4102964" y="3379147"/>
            <a:ext cx="3719743" cy="1830851"/>
          </a:xfrm>
          <a:prstGeom prst="rect">
            <a:avLst/>
          </a:prstGeom>
        </p:spPr>
      </p:pic>
      <p:pic>
        <p:nvPicPr>
          <p:cNvPr id="7" name="Audio 6">
            <a:hlinkClick r:id="" action="ppaction://media"/>
            <a:extLst>
              <a:ext uri="{FF2B5EF4-FFF2-40B4-BE49-F238E27FC236}">
                <a16:creationId xmlns:a16="http://schemas.microsoft.com/office/drawing/2014/main" id="{203D3000-D2CF-7CC1-E2FA-9FFB8A3D521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07226456"/>
      </p:ext>
    </p:extLst>
  </p:cSld>
  <p:clrMapOvr>
    <a:masterClrMapping/>
  </p:clrMapOvr>
  <mc:AlternateContent xmlns:mc="http://schemas.openxmlformats.org/markup-compatibility/2006">
    <mc:Choice xmlns:p14="http://schemas.microsoft.com/office/powerpoint/2010/main" Requires="p14">
      <p:transition spd="slow" p14:dur="2000" advTm="22926"/>
    </mc:Choice>
    <mc:Fallback>
      <p:transition spd="slow" advTm="22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92</TotalTime>
  <Words>2290</Words>
  <Application>Microsoft Office PowerPoint</Application>
  <PresentationFormat>Widescreen</PresentationFormat>
  <Paragraphs>172</Paragraphs>
  <Slides>39</Slides>
  <Notes>1</Notes>
  <HiddenSlides>0</HiddenSlides>
  <MMClips>39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Century Gothic</vt:lpstr>
      <vt:lpstr>Courier New</vt:lpstr>
      <vt:lpstr>Helvetica Neue</vt:lpstr>
      <vt:lpstr>Vapor Trail</vt:lpstr>
      <vt:lpstr>Principal Component Analysis</vt:lpstr>
      <vt:lpstr>Index</vt:lpstr>
      <vt:lpstr>Curse OF Dimensionality</vt:lpstr>
      <vt:lpstr>CURSE OF DIMENSIONALITY ConTi...</vt:lpstr>
      <vt:lpstr>Dimensionality REDUCTION</vt:lpstr>
      <vt:lpstr>Principal COMPONENT ANALYSIS</vt:lpstr>
      <vt:lpstr>Working of PCA </vt:lpstr>
      <vt:lpstr>STANDARDIZATION</vt:lpstr>
      <vt:lpstr>Covariance MATRIX</vt:lpstr>
      <vt:lpstr>Eigen VALUES AND EIGEN VECTORS</vt:lpstr>
      <vt:lpstr>Selection of the PRINCIPAL COMPONENT</vt:lpstr>
      <vt:lpstr>Projection MaTRIX</vt:lpstr>
      <vt:lpstr>Problem STATEMENT</vt:lpstr>
      <vt:lpstr>About the Data</vt:lpstr>
      <vt:lpstr>Task 1</vt:lpstr>
      <vt:lpstr>Running PCA</vt:lpstr>
      <vt:lpstr>Choosing PCs</vt:lpstr>
      <vt:lpstr>Interpretation of the graphs</vt:lpstr>
      <vt:lpstr>PC1 vs pc2</vt:lpstr>
      <vt:lpstr>PC1 vs pc2 ConTI</vt:lpstr>
      <vt:lpstr>Task 2</vt:lpstr>
      <vt:lpstr>Top legislator by pc1 score</vt:lpstr>
      <vt:lpstr>Bottom legislators by pc1 score</vt:lpstr>
      <vt:lpstr>Interpretation of pc1</vt:lpstr>
      <vt:lpstr>Surprises and learning points</vt:lpstr>
      <vt:lpstr>Task 3</vt:lpstr>
      <vt:lpstr>Understanding the task</vt:lpstr>
      <vt:lpstr>Observations from the plot</vt:lpstr>
      <vt:lpstr>How to interpret the loadings</vt:lpstr>
      <vt:lpstr>Task 4</vt:lpstr>
      <vt:lpstr>Plotting the PC2 Graph</vt:lpstr>
      <vt:lpstr>Characterization of votes. With large loadings on pc2</vt:lpstr>
      <vt:lpstr>insights</vt:lpstr>
      <vt:lpstr>Task 5</vt:lpstr>
      <vt:lpstr>Legislators with largest absolute pc 2 scores</vt:lpstr>
      <vt:lpstr>Are the findings surprising?</vt:lpstr>
      <vt:lpstr>Characterization of legislators based on pc 2 scores</vt:lpstr>
      <vt:lpstr>CONCLUSION: Insights FROM PCA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Component Analysis</dc:title>
  <dc:creator>Agarwal, Aaryan</dc:creator>
  <cp:lastModifiedBy>Agarwal, Aaryan</cp:lastModifiedBy>
  <cp:revision>2</cp:revision>
  <dcterms:created xsi:type="dcterms:W3CDTF">2023-11-19T06:07:29Z</dcterms:created>
  <dcterms:modified xsi:type="dcterms:W3CDTF">2023-11-20T02:35:36Z</dcterms:modified>
</cp:coreProperties>
</file>